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67095-6C3B-4D74-8D8B-60E51EB15D6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2EFD5-A0F0-4DD9-9043-D80CDED3AD1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589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EFD5-A0F0-4DD9-9043-D80CDED3AD12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874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2EFD5-A0F0-4DD9-9043-D80CDED3AD12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237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1DCB1-290E-D0FB-8AA1-0FB31A016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1BBEC7B-5B97-8CEB-5506-C84A1FB19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F1A115-AF2C-231C-A7F0-3949421C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772EF8C-A54D-D5D2-95D3-42223FDEB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C96C7B4-5555-E0FE-4DA7-0A4FE597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897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C8ED7-DA13-ABDC-88D3-730839F7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07A053F-1D39-A984-1D1F-EDC97FD0D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E04F4C1-3843-0F0A-273D-4C68F0CA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AFBAAA8-FB41-1EFE-385D-5B018D75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A6D3F4-D3C3-F5D7-51DC-6F52F75F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293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CA07A3D-BFB8-38F9-0D58-9B3A04762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E0DA323-A272-304F-702C-31A6747A7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3CB3CBA-27C3-73BD-FE4F-18E81B5CF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0EA54FB-10C1-024D-3D49-303EF8D4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F7B5E55-87F7-5EEA-A021-D61265A3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978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AF05E-876D-1727-FC52-C05B2A37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CC562FC-C12B-7CD1-3423-E57E93111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0B318C-7609-1FD9-1D7C-D9EE20891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78010E5-F7DD-02BC-C11C-94DC9397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978B357-5E89-2F73-56CB-4E6C5E46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56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0E942-C9C3-F4E9-75A6-C94EC148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6639963-1281-7D38-1966-7A26A1046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E8E9BD4-9344-ABB1-5FDE-1404CFA8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FEF68E6-5EED-AE52-407F-3349C60E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6E2C5EE-1090-252D-915E-0CBF4613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802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F8533-85DA-CDD8-FCF5-8B16DBBE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D19324-2AAD-C29B-D172-D49CDBB5A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C78B533-A319-25AB-2842-BBBA9D3CE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C091712-AD3E-ECEA-7527-68A44C65B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A315510-FEA4-000B-06F8-DFD913B3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BA475F8-4CD9-5AED-056E-40EBF393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9456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E6259-C42B-A876-2E55-59015DA0A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D497175-C954-1DBB-7B0B-74514E573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CAB92D7-C4A2-0F24-2E9E-60A29CCCA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A3780FB-1B05-F9E8-F5F8-764011131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90BB192-2C4E-890C-F2BC-D3732BE27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FF352333-95D0-CB90-9806-A96213518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6ADBD24C-F8B1-E38C-4C68-E6F8EEA4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1DA99EB0-FBA1-55B0-18F7-15358BFE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375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D6CD8-C4C0-B25E-9204-4D44D57A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33C1FCA-4C10-DDAC-255C-2B39AE98F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9528FD6D-6382-7386-B3D7-0AA684431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2CF679A-EECD-EADE-635E-A08FF003C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44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EA5FE1BC-99F7-811D-BF0D-EE248FA81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39CC8719-9916-D7FE-4C2A-8C3F1B41D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2767D20-D59F-5A1C-D285-0A922439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959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0F787-CCF3-D55E-336C-2006D436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22CBD8-25E0-5E03-6876-F99786AA4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EB92116-8955-6CB1-037B-F2AC8910F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F06E54A-68E5-EA91-715E-97D716FE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B58E554-7318-7D16-AE7F-67035EC4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9F626EB-6A1A-34A3-27A4-6473716F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147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67A3F-B8BE-8E3F-FB86-18123898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7A10AB1-092B-DBC3-278D-B0EA73A60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E594D1B-A431-343F-95D0-E8FDF0D01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9E4140-2153-4E46-CC11-5CF8B6D37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FF20C35-131B-9E9D-7513-AB20D46F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ECE9239-F45C-8B3B-EE66-BDD6920F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304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BCE5D408-B091-3931-3FFB-9EEA4648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0551FE2-5DE8-49CF-DF43-968141AEC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D0DF5A5-C41C-ED6A-8699-D3A620463C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C370C4-069A-4EDF-BDAD-C695A03AB320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5357AA-08B7-3408-FA77-495173F55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6ABC161-939C-61AF-397C-98553AFA0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3A22A-4648-4DB7-BCC0-9FDE750FD4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345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0A0BC4-9D6F-BC10-ACFB-ECE9CCE0A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6281928" cy="4135437"/>
          </a:xfrm>
        </p:spPr>
        <p:txBody>
          <a:bodyPr>
            <a:normAutofit/>
          </a:bodyPr>
          <a:lstStyle/>
          <a:p>
            <a:pPr algn="l"/>
            <a:r>
              <a:rPr lang="da-DK" sz="6600" dirty="0" err="1"/>
              <a:t>Modeling</a:t>
            </a:r>
            <a:r>
              <a:rPr lang="da-DK" sz="6600" dirty="0"/>
              <a:t> </a:t>
            </a:r>
            <a:r>
              <a:rPr lang="da-DK" sz="6600" dirty="0" err="1"/>
              <a:t>Early</a:t>
            </a:r>
            <a:r>
              <a:rPr lang="da-DK" sz="6600" dirty="0"/>
              <a:t> </a:t>
            </a:r>
            <a:r>
              <a:rPr lang="da-DK" sz="6600" dirty="0" err="1"/>
              <a:t>Nephrogenesis</a:t>
            </a:r>
            <a:endParaRPr lang="da-DK" sz="6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C72265C-365E-B1A9-95F3-5AFADF9DF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8114" y="1232452"/>
            <a:ext cx="3200400" cy="3850919"/>
          </a:xfrm>
        </p:spPr>
        <p:txBody>
          <a:bodyPr anchor="b">
            <a:normAutofit/>
          </a:bodyPr>
          <a:lstStyle/>
          <a:p>
            <a:pPr algn="l"/>
            <a:r>
              <a:rPr lang="da-DK" dirty="0" err="1">
                <a:solidFill>
                  <a:srgbClr val="FFFFFF"/>
                </a:solidFill>
              </a:rPr>
              <a:t>Recapitulating</a:t>
            </a:r>
            <a:r>
              <a:rPr lang="da-DK" dirty="0">
                <a:solidFill>
                  <a:srgbClr val="FFFFFF"/>
                </a:solidFill>
              </a:rPr>
              <a:t> the formation of </a:t>
            </a:r>
            <a:r>
              <a:rPr lang="da-DK" dirty="0" err="1">
                <a:solidFill>
                  <a:srgbClr val="FFFFFF"/>
                </a:solidFill>
              </a:rPr>
              <a:t>comma</a:t>
            </a:r>
            <a:r>
              <a:rPr lang="da-DK" dirty="0">
                <a:solidFill>
                  <a:srgbClr val="FFFFFF"/>
                </a:solidFill>
              </a:rPr>
              <a:t> and s-</a:t>
            </a:r>
            <a:r>
              <a:rPr lang="da-DK" dirty="0" err="1">
                <a:solidFill>
                  <a:srgbClr val="FFFFFF"/>
                </a:solidFill>
              </a:rPr>
              <a:t>shapes</a:t>
            </a:r>
            <a:r>
              <a:rPr lang="da-DK" dirty="0">
                <a:solidFill>
                  <a:srgbClr val="FFFFFF"/>
                </a:solidFill>
              </a:rPr>
              <a:t> of </a:t>
            </a:r>
            <a:r>
              <a:rPr lang="da-DK" dirty="0" err="1">
                <a:solidFill>
                  <a:srgbClr val="FFFFFF"/>
                </a:solidFill>
              </a:rPr>
              <a:t>early</a:t>
            </a:r>
            <a:r>
              <a:rPr lang="da-DK" dirty="0">
                <a:solidFill>
                  <a:srgbClr val="FFFFFF"/>
                </a:solidFill>
              </a:rPr>
              <a:t> </a:t>
            </a:r>
            <a:r>
              <a:rPr lang="da-DK" dirty="0" err="1">
                <a:solidFill>
                  <a:srgbClr val="FFFFFF"/>
                </a:solidFill>
              </a:rPr>
              <a:t>nephrogenesis</a:t>
            </a:r>
            <a:r>
              <a:rPr lang="da-DK" dirty="0">
                <a:solidFill>
                  <a:srgbClr val="FFFFFF"/>
                </a:solidFill>
              </a:rPr>
              <a:t> via a </a:t>
            </a:r>
            <a:r>
              <a:rPr lang="da-DK" dirty="0" err="1">
                <a:solidFill>
                  <a:srgbClr val="FFFFFF"/>
                </a:solidFill>
              </a:rPr>
              <a:t>particle-based</a:t>
            </a:r>
            <a:r>
              <a:rPr lang="da-DK" dirty="0">
                <a:solidFill>
                  <a:srgbClr val="FFFFFF"/>
                </a:solidFill>
              </a:rPr>
              <a:t> </a:t>
            </a:r>
            <a:r>
              <a:rPr lang="da-DK" dirty="0" err="1">
                <a:solidFill>
                  <a:srgbClr val="FFFFFF"/>
                </a:solidFill>
              </a:rPr>
              <a:t>polarized</a:t>
            </a:r>
            <a:r>
              <a:rPr lang="da-DK" dirty="0">
                <a:solidFill>
                  <a:srgbClr val="FFFFFF"/>
                </a:solidFill>
              </a:rPr>
              <a:t> </a:t>
            </a:r>
            <a:r>
              <a:rPr lang="da-DK" dirty="0" err="1">
                <a:solidFill>
                  <a:srgbClr val="FFFFFF"/>
                </a:solidFill>
              </a:rPr>
              <a:t>adhesion</a:t>
            </a:r>
            <a:r>
              <a:rPr lang="da-DK" dirty="0">
                <a:solidFill>
                  <a:srgbClr val="FFFFFF"/>
                </a:solidFill>
              </a:rPr>
              <a:t> model. (Can I </a:t>
            </a:r>
            <a:r>
              <a:rPr lang="da-DK" dirty="0" err="1">
                <a:solidFill>
                  <a:srgbClr val="FFFFFF"/>
                </a:solidFill>
              </a:rPr>
              <a:t>make</a:t>
            </a:r>
            <a:r>
              <a:rPr lang="da-DK" dirty="0">
                <a:solidFill>
                  <a:srgbClr val="FFFFFF"/>
                </a:solidFill>
              </a:rPr>
              <a:t> </a:t>
            </a:r>
            <a:r>
              <a:rPr lang="da-DK" dirty="0" err="1">
                <a:solidFill>
                  <a:srgbClr val="FFFFFF"/>
                </a:solidFill>
              </a:rPr>
              <a:t>this</a:t>
            </a:r>
            <a:r>
              <a:rPr lang="da-DK" dirty="0">
                <a:solidFill>
                  <a:srgbClr val="FFFFFF"/>
                </a:solidFill>
              </a:rPr>
              <a:t> </a:t>
            </a:r>
            <a:r>
              <a:rPr lang="da-DK" dirty="0" err="1">
                <a:solidFill>
                  <a:srgbClr val="FFFFFF"/>
                </a:solidFill>
              </a:rPr>
              <a:t>title</a:t>
            </a:r>
            <a:r>
              <a:rPr lang="da-DK" dirty="0">
                <a:solidFill>
                  <a:srgbClr val="FFFFFF"/>
                </a:solidFill>
              </a:rPr>
              <a:t> longer?)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1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D353E2-E1A1-0BE7-081D-9B27604C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a-DK" sz="4200"/>
              <a:t>Intuition for the main model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88CECBB-504E-DE3B-ECCB-E3826A164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: Unpolarized adhesion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: </a:t>
                </a:r>
                <a:r>
                  <a:rPr lang="en-US" sz="2200" dirty="0" err="1"/>
                  <a:t>Apico</a:t>
                </a:r>
                <a:r>
                  <a:rPr lang="en-US" sz="2200" dirty="0"/>
                  <a:t>-basal adhesion (sheet)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200" dirty="0"/>
                  <a:t>: Directional adhesion</a:t>
                </a:r>
              </a:p>
              <a:p>
                <a:pPr lvl="1"/>
                <a:r>
                  <a:rPr lang="en-US" sz="1800" dirty="0"/>
                  <a:t>One direction is preferred over another.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88CECBB-504E-DE3B-ECCB-E3826A164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  <a:blipFill>
                <a:blip r:embed="rId2"/>
                <a:stretch>
                  <a:fillRect l="-2135" t="-2147" r="-124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A583927-F5FE-35CE-E648-81A3E56DC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357884"/>
            <a:ext cx="6903720" cy="41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BA722-ECD4-3AD8-55E9-79AF2CDB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But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vesicles</a:t>
            </a:r>
            <a:r>
              <a:rPr lang="da-DK" dirty="0"/>
              <a:t> and tubes!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60C57D4-6FA0-EE4C-65D1-A55B35906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0804" cy="4351338"/>
          </a:xfrm>
        </p:spPr>
        <p:txBody>
          <a:bodyPr/>
          <a:lstStyle/>
          <a:p>
            <a:r>
              <a:rPr lang="da-DK" dirty="0" err="1"/>
              <a:t>Wedging</a:t>
            </a:r>
            <a:r>
              <a:rPr lang="da-DK" dirty="0"/>
              <a:t>!</a:t>
            </a:r>
          </a:p>
          <a:p>
            <a:r>
              <a:rPr lang="da-DK" dirty="0" err="1"/>
              <a:t>We</a:t>
            </a:r>
            <a:r>
              <a:rPr lang="da-DK" dirty="0"/>
              <a:t> alter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”</a:t>
            </a:r>
            <a:r>
              <a:rPr lang="da-DK" dirty="0" err="1"/>
              <a:t>percieve</a:t>
            </a:r>
            <a:r>
              <a:rPr lang="da-DK" dirty="0"/>
              <a:t>” </a:t>
            </a:r>
            <a:r>
              <a:rPr lang="da-DK" dirty="0" err="1"/>
              <a:t>their</a:t>
            </a:r>
            <a:r>
              <a:rPr lang="da-DK" dirty="0"/>
              <a:t> ABP: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7A03E76-85BB-2638-A8D5-D305D393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24" y="4001294"/>
            <a:ext cx="4962525" cy="120967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9D10238C-6630-86C3-D2A4-2DA98415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1488332"/>
            <a:ext cx="5592129" cy="4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96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D82AA1-A56A-1932-5743-B3FFC11C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a-DK" sz="5000"/>
              <a:t>Let’s get to the actual modelling!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8903F98-690A-EAAE-D487-AAF1CC1B2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da-DK" sz="2200" dirty="0" err="1"/>
              <a:t>We</a:t>
            </a:r>
            <a:r>
              <a:rPr lang="da-DK" sz="2200" dirty="0"/>
              <a:t> </a:t>
            </a:r>
            <a:r>
              <a:rPr lang="da-DK" sz="2200" dirty="0" err="1"/>
              <a:t>first</a:t>
            </a:r>
            <a:r>
              <a:rPr lang="da-DK" sz="2200" dirty="0"/>
              <a:t> </a:t>
            </a:r>
            <a:r>
              <a:rPr lang="da-DK" sz="2200" dirty="0" err="1"/>
              <a:t>add</a:t>
            </a:r>
            <a:r>
              <a:rPr lang="da-DK" sz="2200" dirty="0"/>
              <a:t> </a:t>
            </a:r>
            <a:r>
              <a:rPr lang="da-DK" sz="2200" dirty="0" err="1"/>
              <a:t>ureteric</a:t>
            </a:r>
            <a:r>
              <a:rPr lang="da-DK" sz="2200" dirty="0"/>
              <a:t> bud (UB) and </a:t>
            </a:r>
            <a:r>
              <a:rPr lang="da-DK" sz="2200" dirty="0" err="1"/>
              <a:t>mesenchyme</a:t>
            </a:r>
            <a:r>
              <a:rPr lang="da-DK" sz="2200" dirty="0"/>
              <a:t> </a:t>
            </a:r>
            <a:r>
              <a:rPr lang="da-DK" sz="2200" dirty="0" err="1"/>
              <a:t>cells</a:t>
            </a:r>
            <a:r>
              <a:rPr lang="da-DK" sz="2200" dirty="0"/>
              <a:t> (NPC)</a:t>
            </a:r>
          </a:p>
          <a:p>
            <a:r>
              <a:rPr lang="da-DK" sz="2200" dirty="0"/>
              <a:t>UB: </a:t>
            </a:r>
            <a:r>
              <a:rPr lang="da-DK" sz="2200" dirty="0" err="1"/>
              <a:t>Freeze</a:t>
            </a:r>
            <a:r>
              <a:rPr lang="da-DK" sz="2200" dirty="0"/>
              <a:t> </a:t>
            </a:r>
            <a:r>
              <a:rPr lang="da-DK" sz="2200" dirty="0" err="1"/>
              <a:t>cells</a:t>
            </a:r>
            <a:r>
              <a:rPr lang="da-DK" sz="2200" dirty="0"/>
              <a:t> and </a:t>
            </a:r>
            <a:r>
              <a:rPr lang="da-DK" sz="2200" dirty="0" err="1"/>
              <a:t>only</a:t>
            </a:r>
            <a:r>
              <a:rPr lang="da-DK" sz="2200" dirty="0"/>
              <a:t> </a:t>
            </a:r>
            <a:r>
              <a:rPr lang="da-DK" sz="2200" dirty="0" err="1"/>
              <a:t>interacts</a:t>
            </a:r>
            <a:r>
              <a:rPr lang="da-DK" sz="2200" dirty="0"/>
              <a:t> non-</a:t>
            </a:r>
            <a:r>
              <a:rPr lang="da-DK" sz="2200" dirty="0" err="1"/>
              <a:t>polarly</a:t>
            </a:r>
            <a:r>
              <a:rPr lang="da-DK" sz="2200" dirty="0"/>
              <a:t> with all </a:t>
            </a:r>
            <a:r>
              <a:rPr lang="da-DK" sz="2200" dirty="0" err="1"/>
              <a:t>other</a:t>
            </a:r>
            <a:r>
              <a:rPr lang="da-DK" sz="2200" dirty="0"/>
              <a:t> </a:t>
            </a:r>
            <a:r>
              <a:rPr lang="da-DK" sz="2200" dirty="0" err="1"/>
              <a:t>cells</a:t>
            </a:r>
            <a:r>
              <a:rPr lang="da-DK" sz="2200" dirty="0"/>
              <a:t>.</a:t>
            </a:r>
          </a:p>
          <a:p>
            <a:pPr lvl="1"/>
            <a:r>
              <a:rPr lang="da-DK" sz="1800" dirty="0"/>
              <a:t>Strong </a:t>
            </a:r>
            <a:r>
              <a:rPr lang="da-DK" sz="1800" dirty="0" err="1"/>
              <a:t>interaction</a:t>
            </a:r>
            <a:r>
              <a:rPr lang="da-DK" sz="1800" dirty="0"/>
              <a:t> for ‘</a:t>
            </a:r>
            <a:r>
              <a:rPr lang="da-DK" sz="1800" dirty="0" err="1"/>
              <a:t>armpit</a:t>
            </a:r>
            <a:r>
              <a:rPr lang="da-DK" sz="1800" dirty="0"/>
              <a:t>’ (</a:t>
            </a:r>
            <a:r>
              <a:rPr lang="da-DK" sz="1800" dirty="0" err="1"/>
              <a:t>purple</a:t>
            </a:r>
            <a:r>
              <a:rPr lang="da-DK" sz="1800" dirty="0"/>
              <a:t>) to </a:t>
            </a:r>
            <a:r>
              <a:rPr lang="da-DK" sz="1800" dirty="0" err="1"/>
              <a:t>facilitate</a:t>
            </a:r>
            <a:r>
              <a:rPr lang="da-DK" sz="1800" dirty="0"/>
              <a:t> tube </a:t>
            </a:r>
            <a:r>
              <a:rPr lang="da-DK" sz="1800" dirty="0" err="1"/>
              <a:t>tethering</a:t>
            </a:r>
            <a:endParaRPr lang="da-DK" sz="1800" dirty="0"/>
          </a:p>
          <a:p>
            <a:r>
              <a:rPr lang="da-DK" sz="2200" dirty="0"/>
              <a:t>NPC: </a:t>
            </a:r>
            <a:r>
              <a:rPr lang="da-DK" sz="2200" dirty="0" err="1"/>
              <a:t>Only</a:t>
            </a:r>
            <a:r>
              <a:rPr lang="da-DK" sz="2200" dirty="0"/>
              <a:t> </a:t>
            </a:r>
            <a:r>
              <a:rPr lang="da-DK" sz="2200" dirty="0" err="1"/>
              <a:t>interacts</a:t>
            </a:r>
            <a:r>
              <a:rPr lang="da-DK" sz="2200" dirty="0"/>
              <a:t> with </a:t>
            </a:r>
            <a:r>
              <a:rPr lang="da-DK" sz="2200" dirty="0" err="1"/>
              <a:t>other</a:t>
            </a:r>
            <a:r>
              <a:rPr lang="da-DK" sz="2200" dirty="0"/>
              <a:t> </a:t>
            </a:r>
            <a:r>
              <a:rPr lang="da-DK" sz="2200" dirty="0" err="1"/>
              <a:t>cells</a:t>
            </a:r>
            <a:r>
              <a:rPr lang="da-DK" sz="2200" dirty="0"/>
              <a:t> </a:t>
            </a:r>
            <a:r>
              <a:rPr lang="da-DK" sz="2200" dirty="0" err="1"/>
              <a:t>if</a:t>
            </a:r>
            <a:r>
              <a:rPr lang="da-DK" sz="2200" dirty="0"/>
              <a:t> bumping </a:t>
            </a:r>
            <a:r>
              <a:rPr lang="da-DK" sz="2200" dirty="0" err="1"/>
              <a:t>into</a:t>
            </a:r>
            <a:r>
              <a:rPr lang="da-DK" sz="2200" dirty="0"/>
              <a:t> </a:t>
            </a:r>
            <a:r>
              <a:rPr lang="da-DK" sz="2200" dirty="0" err="1"/>
              <a:t>them</a:t>
            </a:r>
            <a:r>
              <a:rPr lang="da-DK" sz="2200" dirty="0"/>
              <a:t>. </a:t>
            </a:r>
            <a:r>
              <a:rPr lang="da-DK" sz="2200" dirty="0" err="1"/>
              <a:t>Subject</a:t>
            </a:r>
            <a:r>
              <a:rPr lang="da-DK" sz="2200" dirty="0"/>
              <a:t> to a </a:t>
            </a:r>
            <a:r>
              <a:rPr lang="da-DK" sz="2200" dirty="0" err="1"/>
              <a:t>chemotaxical</a:t>
            </a:r>
            <a:r>
              <a:rPr lang="da-DK" sz="2200" dirty="0"/>
              <a:t> </a:t>
            </a:r>
            <a:r>
              <a:rPr lang="da-DK" sz="2200" dirty="0" err="1"/>
              <a:t>movement</a:t>
            </a:r>
            <a:r>
              <a:rPr lang="da-DK" sz="2200" dirty="0"/>
              <a:t>.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89473F9D-8C43-94B5-76D5-EB6AFFE8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892" y="640080"/>
            <a:ext cx="521527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7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50F5B-66C4-C844-9516-A118063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Chemotaxis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95B7D7-7C1C-2655-C590-2F858965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a-DK" dirty="0"/>
              <a:t>In short: Cells sense a </a:t>
            </a:r>
            <a:r>
              <a:rPr lang="da-DK" dirty="0" err="1"/>
              <a:t>chemical</a:t>
            </a:r>
            <a:r>
              <a:rPr lang="da-DK" dirty="0"/>
              <a:t> gradient in the solution and </a:t>
            </a:r>
            <a:r>
              <a:rPr lang="da-DK" dirty="0" err="1"/>
              <a:t>move</a:t>
            </a:r>
            <a:r>
              <a:rPr lang="da-DK" dirty="0"/>
              <a:t> </a:t>
            </a:r>
            <a:r>
              <a:rPr lang="da-DK" dirty="0" err="1"/>
              <a:t>either</a:t>
            </a:r>
            <a:r>
              <a:rPr lang="da-DK" dirty="0"/>
              <a:t> </a:t>
            </a:r>
            <a:r>
              <a:rPr lang="da-DK" dirty="0" err="1"/>
              <a:t>closer</a:t>
            </a:r>
            <a:r>
              <a:rPr lang="da-DK" dirty="0"/>
              <a:t> to (</a:t>
            </a:r>
            <a:r>
              <a:rPr lang="da-DK" dirty="0" err="1"/>
              <a:t>chemoattractant</a:t>
            </a:r>
            <a:r>
              <a:rPr lang="da-DK" dirty="0"/>
              <a:t>) or </a:t>
            </a:r>
            <a:r>
              <a:rPr lang="da-DK" dirty="0" err="1"/>
              <a:t>further</a:t>
            </a:r>
            <a:r>
              <a:rPr lang="da-DK" dirty="0"/>
              <a:t> </a:t>
            </a:r>
            <a:r>
              <a:rPr lang="da-DK" dirty="0" err="1"/>
              <a:t>away</a:t>
            </a:r>
            <a:r>
              <a:rPr lang="da-DK" dirty="0"/>
              <a:t> (</a:t>
            </a:r>
            <a:r>
              <a:rPr lang="da-DK" dirty="0" err="1"/>
              <a:t>chemorepellent</a:t>
            </a:r>
            <a:r>
              <a:rPr lang="da-DK" dirty="0"/>
              <a:t>) from the source</a:t>
            </a:r>
          </a:p>
          <a:p>
            <a:r>
              <a:rPr lang="da-DK" dirty="0"/>
              <a:t>How </a:t>
            </a:r>
            <a:r>
              <a:rPr lang="da-DK" dirty="0" err="1"/>
              <a:t>implemented</a:t>
            </a:r>
            <a:r>
              <a:rPr lang="da-DK" dirty="0"/>
              <a:t>?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Additional</a:t>
            </a:r>
            <a:r>
              <a:rPr lang="da-DK" dirty="0">
                <a:sym typeface="Wingdings" panose="05000000000000000000" pitchFamily="2" charset="2"/>
              </a:rPr>
              <a:t> potential</a:t>
            </a:r>
          </a:p>
          <a:p>
            <a:r>
              <a:rPr lang="da-DK" dirty="0">
                <a:sym typeface="Wingdings" panose="05000000000000000000" pitchFamily="2" charset="2"/>
              </a:rPr>
              <a:t>For all NPC: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C1D66A7-8ED3-730B-2A58-3503939C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717" y="4375635"/>
            <a:ext cx="6456566" cy="180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502A2-EB76-62AE-E7C1-1826304E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nephron-cells</a:t>
            </a:r>
            <a:r>
              <a:rPr lang="da-DK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8863D-E48B-C42C-643A-56E5EAAE1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6804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implement</a:t>
                </a:r>
                <a:r>
                  <a:rPr lang="da-DK" dirty="0"/>
                  <a:t> a Wnt9b source!</a:t>
                </a:r>
              </a:p>
              <a:p>
                <a:r>
                  <a:rPr lang="da-DK" dirty="0" err="1"/>
                  <a:t>NPC’s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  <a:r>
                  <a:rPr lang="da-DK" dirty="0" err="1"/>
                  <a:t>inducted</a:t>
                </a:r>
                <a:r>
                  <a:rPr lang="da-DK" dirty="0"/>
                  <a:t> with </a:t>
                </a:r>
                <a:r>
                  <a:rPr lang="da-DK" dirty="0" err="1"/>
                  <a:t>probability</a:t>
                </a:r>
                <a:r>
                  <a:rPr lang="da-DK" dirty="0"/>
                  <a:t>:</a:t>
                </a:r>
              </a:p>
              <a:p>
                <a:r>
                  <a:rPr lang="da-DK" dirty="0"/>
                  <a:t>Activations of </a:t>
                </a:r>
                <a:r>
                  <a:rPr lang="da-DK" dirty="0" err="1"/>
                  <a:t>mesenchyme</a:t>
                </a:r>
                <a:r>
                  <a:rPr lang="da-DK" dirty="0"/>
                  <a:t> </a:t>
                </a:r>
                <a:r>
                  <a:rPr lang="da-DK" dirty="0" err="1"/>
                  <a:t>cells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  <a:r>
                  <a:rPr lang="da-DK" dirty="0" err="1"/>
                  <a:t>monte-carlo</a:t>
                </a:r>
                <a:r>
                  <a:rPr lang="da-DK" dirty="0"/>
                  <a:t> </a:t>
                </a:r>
                <a:r>
                  <a:rPr lang="da-DK" dirty="0" err="1"/>
                  <a:t>sampled</a:t>
                </a:r>
                <a:r>
                  <a:rPr lang="da-DK" dirty="0"/>
                  <a:t> from the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a-DK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a-DK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a-DK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a-DK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𝑊𝑁𝑇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a-DK" sz="1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da-DK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a:rPr lang="da-DK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da-DK" sz="14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000"/>
                  </a:spcBef>
                  <a:defRPr/>
                </a:pPr>
                <a:r>
                  <a:rPr lang="da-DK" dirty="0" err="1">
                    <a:solidFill>
                      <a:prstClr val="black"/>
                    </a:solidFill>
                    <a:latin typeface="Aptos" panose="02110004020202020204"/>
                  </a:rPr>
                  <a:t>Where</a:t>
                </a:r>
                <a:r>
                  <a:rPr lang="da-DK" dirty="0">
                    <a:solidFill>
                      <a:prstClr val="black"/>
                    </a:solidFill>
                    <a:latin typeface="Aptos" panose="0211000402020202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4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400" b="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400" b="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𝑊𝑁𝑇</m:t>
                        </m:r>
                      </m:sub>
                    </m:sSub>
                    <m:r>
                      <a:rPr lang="da-DK" sz="2400" b="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da-DK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is the </a:t>
                </a:r>
                <a:r>
                  <a:rPr kumimoji="0" lang="da-DK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vector</a:t>
                </a:r>
                <a:r>
                  <a:rPr kumimoji="0" lang="da-DK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 from</a:t>
                </a:r>
                <a:r>
                  <a:rPr kumimoji="0" lang="da-DK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 the </a:t>
                </a:r>
                <a:r>
                  <a:rPr kumimoji="0" lang="da-DK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cell</a:t>
                </a:r>
                <a:r>
                  <a:rPr kumimoji="0" lang="da-DK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 to the source of the WNT9b (</a:t>
                </a:r>
                <a:r>
                  <a:rPr kumimoji="0" lang="da-DK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Chosen</a:t>
                </a:r>
                <a:r>
                  <a:rPr kumimoji="0" lang="da-DK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 as a point in the </a:t>
                </a:r>
                <a:r>
                  <a:rPr kumimoji="0" lang="da-DK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nephrogenic</a:t>
                </a:r>
                <a:r>
                  <a:rPr kumimoji="0" lang="da-DK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 niche), and </a:t>
                </a:r>
                <a14:m>
                  <m:oMath xmlns:m="http://schemas.openxmlformats.org/officeDocument/2006/math">
                    <m:r>
                      <a:rPr lang="da-DK" b="0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kumimoji="0" lang="da-DK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 is the </a:t>
                </a:r>
                <a:r>
                  <a:rPr kumimoji="0" lang="da-DK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scale</a:t>
                </a:r>
                <a:r>
                  <a:rPr kumimoji="0" lang="da-DK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 parameter.</a:t>
                </a:r>
                <a:endParaRPr kumimoji="0" lang="da-DK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endParaRPr>
              </a:p>
              <a:p>
                <a:endParaRPr lang="da-DK" dirty="0"/>
              </a:p>
              <a:p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8863D-E48B-C42C-643A-56E5EAAE1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68047" cy="4351338"/>
              </a:xfrm>
              <a:blipFill>
                <a:blip r:embed="rId2"/>
                <a:stretch>
                  <a:fillRect l="-1818" t="-2801" r="-1705" b="-56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37ABB5C9-CF27-528C-BE7C-4E4AB39A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61" y="1825625"/>
            <a:ext cx="4524375" cy="3838575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D76CE67-5DA8-CE92-CD0D-E81D016E1C52}"/>
              </a:ext>
            </a:extLst>
          </p:cNvPr>
          <p:cNvSpPr txBox="1"/>
          <p:nvPr/>
        </p:nvSpPr>
        <p:spPr>
          <a:xfrm>
            <a:off x="7052553" y="5799137"/>
            <a:ext cx="486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(</a:t>
            </a:r>
            <a:r>
              <a:rPr lang="da-DK" dirty="0" err="1"/>
              <a:t>Excuse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paint</a:t>
            </a:r>
            <a:r>
              <a:rPr lang="da-DK" dirty="0"/>
              <a:t>.</a:t>
            </a:r>
          </a:p>
          <a:p>
            <a:r>
              <a:rPr lang="da-DK" dirty="0" err="1"/>
              <a:t>Some</a:t>
            </a:r>
            <a:r>
              <a:rPr lang="da-DK" dirty="0"/>
              <a:t> of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figures</a:t>
            </a:r>
            <a:r>
              <a:rPr lang="da-DK" dirty="0"/>
              <a:t> I </a:t>
            </a:r>
            <a:r>
              <a:rPr lang="da-DK" dirty="0" err="1"/>
              <a:t>haven’t</a:t>
            </a:r>
            <a:r>
              <a:rPr lang="da-DK" dirty="0"/>
              <a:t> made </a:t>
            </a:r>
            <a:r>
              <a:rPr lang="da-DK" dirty="0" err="1"/>
              <a:t>pretty</a:t>
            </a:r>
            <a:r>
              <a:rPr lang="da-DK" dirty="0"/>
              <a:t> </a:t>
            </a:r>
            <a:r>
              <a:rPr lang="da-DK" dirty="0" err="1"/>
              <a:t>yet</a:t>
            </a:r>
            <a:r>
              <a:rPr lang="da-D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475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E44EA6-2330-97EE-F05D-05FBE77FC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a-DK" sz="4200"/>
              <a:t>What happens when an NPC is inducted? 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D19F125-3941-DA79-DF56-AB09D81FE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5" y="2660904"/>
                <a:ext cx="6236217" cy="3547872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da-DK" sz="1900" dirty="0"/>
                  <a:t>Main </a:t>
                </a:r>
                <a:r>
                  <a:rPr lang="da-DK" sz="1900" dirty="0" err="1"/>
                  <a:t>assumption</a:t>
                </a:r>
                <a:r>
                  <a:rPr lang="da-DK" sz="1900" dirty="0">
                    <a:sym typeface="Wingdings" panose="05000000000000000000" pitchFamily="2" charset="2"/>
                  </a:rPr>
                  <a:t>: Cells go </a:t>
                </a:r>
                <a:r>
                  <a:rPr lang="da-DK" sz="1900" dirty="0" err="1">
                    <a:sym typeface="Wingdings" panose="05000000000000000000" pitchFamily="2" charset="2"/>
                  </a:rPr>
                  <a:t>through</a:t>
                </a:r>
                <a:r>
                  <a:rPr lang="da-DK" sz="1900" dirty="0">
                    <a:sym typeface="Wingdings" panose="05000000000000000000" pitchFamily="2" charset="2"/>
                  </a:rPr>
                  <a:t> the same </a:t>
                </a:r>
                <a:r>
                  <a:rPr lang="da-DK" sz="1900" dirty="0" err="1">
                    <a:sym typeface="Wingdings" panose="05000000000000000000" pitchFamily="2" charset="2"/>
                  </a:rPr>
                  <a:t>main</a:t>
                </a:r>
                <a:r>
                  <a:rPr lang="da-DK" sz="1900" dirty="0">
                    <a:sym typeface="Wingdings" panose="05000000000000000000" pitchFamily="2" charset="2"/>
                  </a:rPr>
                  <a:t> </a:t>
                </a:r>
                <a:r>
                  <a:rPr lang="da-DK" sz="1900" dirty="0" err="1">
                    <a:sym typeface="Wingdings" panose="05000000000000000000" pitchFamily="2" charset="2"/>
                  </a:rPr>
                  <a:t>development</a:t>
                </a:r>
                <a:endParaRPr lang="da-DK" sz="1900" dirty="0"/>
              </a:p>
              <a:p>
                <a:pPr marL="0" indent="0">
                  <a:buNone/>
                </a:pPr>
                <a:r>
                  <a:rPr lang="da-DK" sz="1900" dirty="0"/>
                  <a:t>Three stages of </a:t>
                </a:r>
                <a:r>
                  <a:rPr lang="da-DK" sz="1900" dirty="0" err="1"/>
                  <a:t>induction</a:t>
                </a:r>
                <a:r>
                  <a:rPr lang="da-DK" sz="19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a-DK" sz="1900" dirty="0"/>
                  <a:t> is set to 1:</a:t>
                </a:r>
                <a:r>
                  <a:rPr lang="da-DK" sz="1900" dirty="0">
                    <a:sym typeface="Wingdings" panose="05000000000000000000" pitchFamily="2" charset="2"/>
                  </a:rPr>
                  <a:t> </a:t>
                </a:r>
                <a:r>
                  <a:rPr lang="da-DK" sz="1900" dirty="0" err="1">
                    <a:sym typeface="Wingdings" panose="05000000000000000000" pitchFamily="2" charset="2"/>
                  </a:rPr>
                  <a:t>NPC’s</a:t>
                </a:r>
                <a:r>
                  <a:rPr lang="da-DK" sz="1900" dirty="0">
                    <a:sym typeface="Wingdings" panose="05000000000000000000" pitchFamily="2" charset="2"/>
                  </a:rPr>
                  <a:t> </a:t>
                </a:r>
                <a:r>
                  <a:rPr lang="da-DK" sz="1900" dirty="0" err="1">
                    <a:sym typeface="Wingdings" panose="05000000000000000000" pitchFamily="2" charset="2"/>
                  </a:rPr>
                  <a:t>now</a:t>
                </a:r>
                <a:r>
                  <a:rPr lang="da-DK" sz="1900" dirty="0">
                    <a:sym typeface="Wingdings" panose="05000000000000000000" pitchFamily="2" charset="2"/>
                  </a:rPr>
                  <a:t> start to </a:t>
                </a:r>
                <a:r>
                  <a:rPr lang="da-DK" sz="1900" dirty="0" err="1">
                    <a:sym typeface="Wingdings" panose="05000000000000000000" pitchFamily="2" charset="2"/>
                  </a:rPr>
                  <a:t>stick</a:t>
                </a:r>
                <a:r>
                  <a:rPr lang="da-DK" sz="1900" dirty="0">
                    <a:sym typeface="Wingdings" panose="05000000000000000000" pitchFamily="2" charset="2"/>
                  </a:rPr>
                  <a:t> </a:t>
                </a:r>
                <a:r>
                  <a:rPr lang="da-DK" sz="1900" dirty="0" err="1">
                    <a:sym typeface="Wingdings" panose="05000000000000000000" pitchFamily="2" charset="2"/>
                  </a:rPr>
                  <a:t>together</a:t>
                </a:r>
                <a:r>
                  <a:rPr lang="da-DK" sz="1900" dirty="0">
                    <a:sym typeface="Wingdings" panose="05000000000000000000" pitchFamily="2" charset="2"/>
                  </a:rPr>
                  <a:t>. This </a:t>
                </a:r>
                <a:r>
                  <a:rPr lang="da-DK" sz="1900" dirty="0" err="1">
                    <a:sym typeface="Wingdings" panose="05000000000000000000" pitchFamily="2" charset="2"/>
                  </a:rPr>
                  <a:t>creates</a:t>
                </a:r>
                <a:r>
                  <a:rPr lang="da-DK" sz="1900" dirty="0">
                    <a:sym typeface="Wingdings" panose="05000000000000000000" pitchFamily="2" charset="2"/>
                  </a:rPr>
                  <a:t> the </a:t>
                </a:r>
                <a:r>
                  <a:rPr lang="da-DK" sz="1900" dirty="0" err="1">
                    <a:sym typeface="Wingdings" panose="05000000000000000000" pitchFamily="2" charset="2"/>
                  </a:rPr>
                  <a:t>first</a:t>
                </a:r>
                <a:r>
                  <a:rPr lang="da-DK" sz="1900" dirty="0">
                    <a:sym typeface="Wingdings" panose="05000000000000000000" pitchFamily="2" charset="2"/>
                  </a:rPr>
                  <a:t> </a:t>
                </a:r>
                <a:r>
                  <a:rPr lang="da-DK" sz="1900" dirty="0" err="1">
                    <a:sym typeface="Wingdings" panose="05000000000000000000" pitchFamily="2" charset="2"/>
                  </a:rPr>
                  <a:t>cell</a:t>
                </a:r>
                <a:r>
                  <a:rPr lang="da-DK" sz="1900" dirty="0">
                    <a:sym typeface="Wingdings" panose="05000000000000000000" pitchFamily="2" charset="2"/>
                  </a:rPr>
                  <a:t> </a:t>
                </a:r>
                <a:r>
                  <a:rPr lang="da-DK" sz="1900" dirty="0" err="1">
                    <a:sym typeface="Wingdings" panose="05000000000000000000" pitchFamily="2" charset="2"/>
                  </a:rPr>
                  <a:t>aggregate</a:t>
                </a:r>
                <a:endParaRPr lang="da-DK" sz="19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sz="1900" b="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da-DK" sz="1900" dirty="0"/>
                  <a:t>, </a:t>
                </a:r>
                <a:r>
                  <a:rPr lang="da-DK" sz="1900" dirty="0" err="1"/>
                  <a:t>while</a:t>
                </a:r>
                <a:r>
                  <a:rPr lang="da-DK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sz="1900" b="0" i="1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da-DK" sz="1900" dirty="0"/>
                  <a:t>: Cells </a:t>
                </a:r>
                <a:r>
                  <a:rPr lang="da-DK" sz="1900" dirty="0" err="1"/>
                  <a:t>now</a:t>
                </a:r>
                <a:r>
                  <a:rPr lang="da-DK" sz="1900" dirty="0"/>
                  <a:t> start </a:t>
                </a:r>
                <a:r>
                  <a:rPr lang="da-DK" sz="1900" dirty="0" err="1"/>
                  <a:t>sticking</a:t>
                </a:r>
                <a:r>
                  <a:rPr lang="da-DK" sz="1900" dirty="0"/>
                  <a:t> </a:t>
                </a:r>
                <a:r>
                  <a:rPr lang="da-DK" sz="1900" dirty="0" err="1"/>
                  <a:t>together</a:t>
                </a:r>
                <a:r>
                  <a:rPr lang="da-DK" sz="1900" dirty="0"/>
                  <a:t> in </a:t>
                </a:r>
                <a:r>
                  <a:rPr lang="da-DK" sz="1900" dirty="0" err="1"/>
                  <a:t>sheet</a:t>
                </a:r>
                <a:r>
                  <a:rPr lang="da-DK" sz="1900" dirty="0"/>
                  <a:t>. </a:t>
                </a:r>
                <a:r>
                  <a:rPr lang="da-DK" sz="1900" dirty="0" err="1"/>
                  <a:t>Isotropic</a:t>
                </a:r>
                <a:r>
                  <a:rPr lang="da-DK" sz="1900" dirty="0"/>
                  <a:t> </a:t>
                </a:r>
                <a:r>
                  <a:rPr lang="da-DK" sz="1900" dirty="0" err="1"/>
                  <a:t>wedging</a:t>
                </a:r>
                <a:r>
                  <a:rPr lang="da-DK" sz="1900" dirty="0"/>
                  <a:t> is </a:t>
                </a:r>
                <a:r>
                  <a:rPr lang="da-DK" sz="1900" dirty="0" err="1"/>
                  <a:t>introduced</a:t>
                </a:r>
                <a:r>
                  <a:rPr lang="da-DK" sz="1900" dirty="0"/>
                  <a:t> </a:t>
                </a:r>
                <a:r>
                  <a:rPr lang="da-DK" sz="1900" dirty="0">
                    <a:sym typeface="Wingdings" panose="05000000000000000000" pitchFamily="2" charset="2"/>
                  </a:rPr>
                  <a:t> </a:t>
                </a:r>
                <a:r>
                  <a:rPr lang="da-DK" sz="1900" dirty="0" err="1">
                    <a:sym typeface="Wingdings" panose="05000000000000000000" pitchFamily="2" charset="2"/>
                  </a:rPr>
                  <a:t>Vesicle</a:t>
                </a:r>
                <a:endParaRPr lang="da-DK" sz="19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900" b="0" i="1">
                        <a:latin typeface="Cambria Math" panose="02040503050406030204" pitchFamily="18" charset="0"/>
                      </a:rPr>
                      <m:t>→0.5</m:t>
                    </m:r>
                  </m:oMath>
                </a14:m>
                <a:r>
                  <a:rPr lang="da-DK" sz="1900" i="1" dirty="0"/>
                  <a:t>, </a:t>
                </a:r>
                <a:r>
                  <a:rPr lang="da-DK" sz="1900" dirty="0" err="1"/>
                  <a:t>while</a:t>
                </a:r>
                <a:r>
                  <a:rPr lang="da-DK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900" b="0" i="1">
                        <a:latin typeface="Cambria Math" panose="02040503050406030204" pitchFamily="18" charset="0"/>
                      </a:rPr>
                      <m:t>→0.42</m:t>
                    </m:r>
                  </m:oMath>
                </a14:m>
                <a:r>
                  <a:rPr lang="da-DK" sz="1900" i="1" dirty="0"/>
                  <a:t> </a:t>
                </a:r>
                <a:r>
                  <a:rPr lang="da-DK" sz="19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9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sz="1900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a-DK" sz="1900" b="0" i="1">
                        <a:latin typeface="Cambria Math" panose="02040503050406030204" pitchFamily="18" charset="0"/>
                      </a:rPr>
                      <m:t>→0.08</m:t>
                    </m:r>
                  </m:oMath>
                </a14:m>
                <a:r>
                  <a:rPr lang="da-DK" sz="1900" i="1" dirty="0"/>
                  <a:t> + </a:t>
                </a:r>
                <a:r>
                  <a:rPr lang="da-DK" sz="1900" dirty="0" err="1"/>
                  <a:t>isotropic</a:t>
                </a:r>
                <a:r>
                  <a:rPr lang="da-DK" sz="1900" dirty="0"/>
                  <a:t> </a:t>
                </a:r>
                <a:r>
                  <a:rPr lang="da-DK" sz="1900" dirty="0" err="1"/>
                  <a:t>wedging</a:t>
                </a:r>
                <a:r>
                  <a:rPr lang="da-DK" sz="1900" dirty="0"/>
                  <a:t> </a:t>
                </a:r>
                <a:r>
                  <a:rPr lang="da-DK" sz="1900" dirty="0">
                    <a:sym typeface="Wingdings" panose="05000000000000000000" pitchFamily="2" charset="2"/>
                  </a:rPr>
                  <a:t> Tubes. </a:t>
                </a:r>
                <a:r>
                  <a:rPr lang="da-DK" sz="1900" i="1" dirty="0"/>
                  <a:t> </a:t>
                </a: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D19F125-3941-DA79-DF56-AB09D81FE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5" y="2660904"/>
                <a:ext cx="6236217" cy="3547872"/>
              </a:xfrm>
              <a:blipFill>
                <a:blip r:embed="rId2"/>
                <a:stretch>
                  <a:fillRect l="-879" t="-171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 descr="Et billede, der indeholder skærmbillede, linje/række, tekst, Font/skrifttype&#10;&#10;Automatisk genereret beskrivelse">
            <a:extLst>
              <a:ext uri="{FF2B5EF4-FFF2-40B4-BE49-F238E27FC236}">
                <a16:creationId xmlns:a16="http://schemas.microsoft.com/office/drawing/2014/main" id="{452124FB-0684-4738-3D4A-F153AB8CD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53" y="2161109"/>
            <a:ext cx="5458968" cy="33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0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ACAA1-3C75-680C-8666-4DFA1CE8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Does</a:t>
            </a:r>
            <a:r>
              <a:rPr lang="da-DK" dirty="0"/>
              <a:t> it </a:t>
            </a:r>
            <a:r>
              <a:rPr lang="da-DK" dirty="0" err="1"/>
              <a:t>work</a:t>
            </a:r>
            <a:r>
              <a:rPr lang="da-DK" dirty="0"/>
              <a:t> </a:t>
            </a:r>
            <a:r>
              <a:rPr lang="da-DK" dirty="0" err="1"/>
              <a:t>now</a:t>
            </a:r>
            <a:r>
              <a:rPr lang="da-DK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E1B1423-A578-919B-375A-752B4E5524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Nope… A </a:t>
                </a:r>
                <a:r>
                  <a:rPr lang="da-DK" dirty="0" err="1"/>
                  <a:t>couple</a:t>
                </a:r>
                <a:r>
                  <a:rPr lang="da-DK" dirty="0"/>
                  <a:t> of problems.</a:t>
                </a:r>
              </a:p>
              <a:p>
                <a:r>
                  <a:rPr lang="da-DK" dirty="0" err="1"/>
                  <a:t>Random</a:t>
                </a:r>
                <a:r>
                  <a:rPr lang="da-DK" dirty="0"/>
                  <a:t> initial </a:t>
                </a:r>
                <a:r>
                  <a:rPr lang="da-DK" dirty="0" err="1"/>
                  <a:t>polarization</a:t>
                </a:r>
                <a:r>
                  <a:rPr lang="da-DK" dirty="0"/>
                  <a:t> of ABP at stage 2 </a:t>
                </a:r>
                <a:r>
                  <a:rPr lang="da-DK" dirty="0">
                    <a:sym typeface="Wingdings" panose="05000000000000000000" pitchFamily="2" charset="2"/>
                  </a:rPr>
                  <a:t> No </a:t>
                </a:r>
                <a:r>
                  <a:rPr lang="da-DK" dirty="0" err="1">
                    <a:sym typeface="Wingdings" panose="05000000000000000000" pitchFamily="2" charset="2"/>
                  </a:rPr>
                  <a:t>vesicle</a:t>
                </a:r>
                <a:r>
                  <a:rPr lang="da-DK" dirty="0">
                    <a:sym typeface="Wingdings" panose="05000000000000000000" pitchFamily="2" charset="2"/>
                  </a:rPr>
                  <a:t> forms.</a:t>
                </a:r>
              </a:p>
              <a:p>
                <a:pPr lvl="1"/>
                <a:r>
                  <a:rPr lang="da-DK" b="1" dirty="0">
                    <a:sym typeface="Wingdings" panose="05000000000000000000" pitchFamily="2" charset="2"/>
                  </a:rPr>
                  <a:t>Fix</a:t>
                </a:r>
                <a:r>
                  <a:rPr lang="da-DK" dirty="0">
                    <a:sym typeface="Wingdings" panose="05000000000000000000" pitchFamily="2" charset="2"/>
                  </a:rPr>
                  <a:t>: Give </a:t>
                </a:r>
                <a:r>
                  <a:rPr lang="da-DK" dirty="0" err="1">
                    <a:sym typeface="Wingdings" panose="05000000000000000000" pitchFamily="2" charset="2"/>
                  </a:rPr>
                  <a:t>cells</a:t>
                </a:r>
                <a:r>
                  <a:rPr lang="da-DK" dirty="0">
                    <a:sym typeface="Wingdings" panose="05000000000000000000" pitchFamily="2" charset="2"/>
                  </a:rPr>
                  <a:t> a nudge as to </a:t>
                </a:r>
                <a:r>
                  <a:rPr lang="da-DK" dirty="0" err="1">
                    <a:sym typeface="Wingdings" panose="05000000000000000000" pitchFamily="2" charset="2"/>
                  </a:rPr>
                  <a:t>what</a:t>
                </a:r>
                <a:r>
                  <a:rPr lang="da-DK" dirty="0">
                    <a:sym typeface="Wingdings" panose="05000000000000000000" pitchFamily="2" charset="2"/>
                  </a:rPr>
                  <a:t> is ‘out’ and </a:t>
                </a:r>
                <a:r>
                  <a:rPr lang="da-DK" dirty="0" err="1">
                    <a:sym typeface="Wingdings" panose="05000000000000000000" pitchFamily="2" charset="2"/>
                  </a:rPr>
                  <a:t>what</a:t>
                </a:r>
                <a:r>
                  <a:rPr lang="da-DK" dirty="0">
                    <a:sym typeface="Wingdings" panose="05000000000000000000" pitchFamily="2" charset="2"/>
                  </a:rPr>
                  <a:t> is ‘in’: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da-DK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a-DK" b="0" i="0" dirty="0" smtClean="0">
                                  <a:latin typeface="Cambria Math" panose="02040503050406030204" pitchFamily="18" charset="0"/>
                                </a:rPr>
                                <m:t>ij</m:t>
                              </m:r>
                              <m:r>
                                <a:rPr lang="da-DK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a-DK" dirty="0"/>
              </a:p>
              <a:p>
                <a:pPr lvl="1"/>
                <a:r>
                  <a:rPr lang="da-DK" dirty="0" err="1"/>
                  <a:t>Only</a:t>
                </a:r>
                <a:r>
                  <a:rPr lang="da-DK" dirty="0"/>
                  <a:t> </a:t>
                </a:r>
                <a:r>
                  <a:rPr lang="da-DK" dirty="0" err="1"/>
                  <a:t>activated</a:t>
                </a:r>
                <a:r>
                  <a:rPr lang="da-DK" dirty="0"/>
                  <a:t> for NPC </a:t>
                </a:r>
                <a:r>
                  <a:rPr lang="da-DK" dirty="0" err="1"/>
                  <a:t>cells</a:t>
                </a:r>
                <a:r>
                  <a:rPr lang="da-DK" dirty="0"/>
                  <a:t> in stage 2 of </a:t>
                </a:r>
                <a:r>
                  <a:rPr lang="da-DK" dirty="0" err="1"/>
                  <a:t>induction</a:t>
                </a:r>
                <a:r>
                  <a:rPr lang="da-DK" dirty="0"/>
                  <a:t>.</a:t>
                </a:r>
              </a:p>
              <a:p>
                <a:pPr lvl="1"/>
                <a:r>
                  <a:rPr lang="da-DK" dirty="0"/>
                  <a:t>Has the </a:t>
                </a:r>
                <a:r>
                  <a:rPr lang="da-DK" dirty="0" err="1"/>
                  <a:t>effect</a:t>
                </a:r>
                <a:r>
                  <a:rPr lang="da-DK" dirty="0"/>
                  <a:t> of </a:t>
                </a:r>
                <a:r>
                  <a:rPr lang="da-DK" dirty="0" err="1"/>
                  <a:t>aligning</a:t>
                </a:r>
                <a:r>
                  <a:rPr lang="da-DK" dirty="0"/>
                  <a:t> the APC </a:t>
                </a:r>
                <a:r>
                  <a:rPr lang="da-DK" dirty="0" err="1"/>
                  <a:t>away</a:t>
                </a:r>
                <a:r>
                  <a:rPr lang="da-DK" dirty="0"/>
                  <a:t> from the </a:t>
                </a:r>
                <a:r>
                  <a:rPr lang="da-DK" dirty="0" err="1"/>
                  <a:t>local</a:t>
                </a:r>
                <a:r>
                  <a:rPr lang="da-DK" dirty="0"/>
                  <a:t> center of </a:t>
                </a:r>
                <a:r>
                  <a:rPr lang="da-DK" dirty="0" err="1"/>
                  <a:t>mass</a:t>
                </a:r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E1B1423-A578-919B-375A-752B4E552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64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DDC97-A58F-7CC4-49C1-38C3FE50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Final problem (… </a:t>
            </a:r>
            <a:r>
              <a:rPr lang="da-DK" dirty="0" err="1"/>
              <a:t>maybe</a:t>
            </a:r>
            <a:r>
              <a:rPr lang="da-DK" dirty="0"/>
              <a:t>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1D3690E-6834-196C-8F42-E081415A1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a-DK" dirty="0"/>
                  <a:t>Random initial </a:t>
                </a:r>
                <a:r>
                  <a:rPr lang="da-DK" dirty="0" err="1"/>
                  <a:t>polarization</a:t>
                </a:r>
                <a:r>
                  <a:rPr lang="da-DK" dirty="0"/>
                  <a:t> of PCP at stage 3 </a:t>
                </a:r>
                <a:r>
                  <a:rPr lang="da-DK" dirty="0">
                    <a:sym typeface="Wingdings" panose="05000000000000000000" pitchFamily="2" charset="2"/>
                  </a:rPr>
                  <a:t> Tube formation in a </a:t>
                </a:r>
                <a:r>
                  <a:rPr lang="da-DK" dirty="0" err="1">
                    <a:sym typeface="Wingdings" panose="05000000000000000000" pitchFamily="2" charset="2"/>
                  </a:rPr>
                  <a:t>random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direction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instead</a:t>
                </a:r>
                <a:r>
                  <a:rPr lang="da-DK" dirty="0">
                    <a:sym typeface="Wingdings" panose="05000000000000000000" pitchFamily="2" charset="2"/>
                  </a:rPr>
                  <a:t> of </a:t>
                </a:r>
                <a:r>
                  <a:rPr lang="da-DK" dirty="0" err="1">
                    <a:sym typeface="Wingdings" panose="05000000000000000000" pitchFamily="2" charset="2"/>
                  </a:rPr>
                  <a:t>into</a:t>
                </a:r>
                <a:r>
                  <a:rPr lang="da-DK" dirty="0">
                    <a:sym typeface="Wingdings" panose="05000000000000000000" pitchFamily="2" charset="2"/>
                  </a:rPr>
                  <a:t> the </a:t>
                </a:r>
                <a:r>
                  <a:rPr lang="da-DK" dirty="0" err="1">
                    <a:sym typeface="Wingdings" panose="05000000000000000000" pitchFamily="2" charset="2"/>
                  </a:rPr>
                  <a:t>ureteric</a:t>
                </a:r>
                <a:r>
                  <a:rPr lang="da-DK" dirty="0">
                    <a:sym typeface="Wingdings" panose="05000000000000000000" pitchFamily="2" charset="2"/>
                  </a:rPr>
                  <a:t> bud.</a:t>
                </a:r>
              </a:p>
              <a:p>
                <a:r>
                  <a:rPr lang="da-DK" b="1" dirty="0">
                    <a:sym typeface="Wingdings" panose="05000000000000000000" pitchFamily="2" charset="2"/>
                  </a:rPr>
                  <a:t>Fix: </a:t>
                </a:r>
                <a:r>
                  <a:rPr lang="da-DK" dirty="0" err="1">
                    <a:sym typeface="Wingdings" panose="05000000000000000000" pitchFamily="2" charset="2"/>
                  </a:rPr>
                  <a:t>Some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papers</a:t>
                </a:r>
                <a:r>
                  <a:rPr lang="da-DK" dirty="0">
                    <a:sym typeface="Wingdings" panose="05000000000000000000" pitchFamily="2" charset="2"/>
                  </a:rPr>
                  <a:t> [</a:t>
                </a:r>
                <a:r>
                  <a:rPr lang="da-DK" dirty="0" err="1">
                    <a:sym typeface="Wingdings" panose="05000000000000000000" pitchFamily="2" charset="2"/>
                  </a:rPr>
                  <a:t>misplaced</a:t>
                </a:r>
                <a:r>
                  <a:rPr lang="da-DK" dirty="0">
                    <a:sym typeface="Wingdings" panose="05000000000000000000" pitchFamily="2" charset="2"/>
                  </a:rPr>
                  <a:t> reference] suggest </a:t>
                </a:r>
                <a:r>
                  <a:rPr lang="da-DK" dirty="0" err="1">
                    <a:sym typeface="Wingdings" panose="05000000000000000000" pitchFamily="2" charset="2"/>
                  </a:rPr>
                  <a:t>that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Wnt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sources</a:t>
                </a:r>
                <a:r>
                  <a:rPr lang="da-DK" dirty="0">
                    <a:sym typeface="Wingdings" panose="05000000000000000000" pitchFamily="2" charset="2"/>
                  </a:rPr>
                  <a:t>, </a:t>
                </a:r>
                <a:r>
                  <a:rPr lang="da-DK" dirty="0" err="1">
                    <a:sym typeface="Wingdings" panose="05000000000000000000" pitchFamily="2" charset="2"/>
                  </a:rPr>
                  <a:t>can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help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orchestrate</a:t>
                </a:r>
                <a:r>
                  <a:rPr lang="da-DK" dirty="0">
                    <a:sym typeface="Wingdings" panose="05000000000000000000" pitchFamily="2" charset="2"/>
                  </a:rPr>
                  <a:t> PCP</a:t>
                </a:r>
              </a:p>
              <a:p>
                <a:pPr lvl="1"/>
                <a:r>
                  <a:rPr lang="da-DK" dirty="0">
                    <a:sym typeface="Wingdings" panose="05000000000000000000" pitchFamily="2" charset="2"/>
                  </a:rPr>
                  <a:t>PCP of </a:t>
                </a:r>
                <a:r>
                  <a:rPr lang="da-DK" dirty="0" err="1">
                    <a:sym typeface="Wingdings" panose="05000000000000000000" pitchFamily="2" charset="2"/>
                  </a:rPr>
                  <a:t>cells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arrange</a:t>
                </a:r>
                <a:r>
                  <a:rPr lang="da-DK" dirty="0">
                    <a:sym typeface="Wingdings" panose="05000000000000000000" pitchFamily="2" charset="2"/>
                  </a:rPr>
                  <a:t> themselves so </a:t>
                </a:r>
                <a:r>
                  <a:rPr lang="da-DK" dirty="0" err="1">
                    <a:sym typeface="Wingdings" panose="05000000000000000000" pitchFamily="2" charset="2"/>
                  </a:rPr>
                  <a:t>they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are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perpendicular</a:t>
                </a:r>
                <a:r>
                  <a:rPr lang="da-DK" dirty="0">
                    <a:sym typeface="Wingdings" panose="05000000000000000000" pitchFamily="2" charset="2"/>
                  </a:rPr>
                  <a:t> to the gradient of the </a:t>
                </a:r>
                <a:r>
                  <a:rPr lang="da-DK" dirty="0" err="1">
                    <a:sym typeface="Wingdings" panose="05000000000000000000" pitchFamily="2" charset="2"/>
                  </a:rPr>
                  <a:t>Wnt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concentration</a:t>
                </a:r>
                <a:r>
                  <a:rPr lang="da-DK" dirty="0">
                    <a:sym typeface="Wingdings" panose="05000000000000000000" pitchFamily="2" charset="2"/>
                  </a:rPr>
                  <a:t>.</a:t>
                </a:r>
              </a:p>
              <a:p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Implementation</a:t>
                </a:r>
                <a:r>
                  <a:rPr lang="da-DK" dirty="0">
                    <a:sym typeface="Wingdings" panose="05000000000000000000" pitchFamily="2" charset="2"/>
                  </a:rPr>
                  <a:t>:</a:t>
                </a:r>
              </a:p>
              <a:p>
                <a:pPr lvl="1"/>
                <a:r>
                  <a:rPr lang="da-DK" dirty="0">
                    <a:sym typeface="Wingdings" panose="05000000000000000000" pitchFamily="2" charset="2"/>
                  </a:rPr>
                  <a:t>Gradient </a:t>
                </a:r>
                <a:r>
                  <a:rPr lang="da-DK" dirty="0" err="1">
                    <a:sym typeface="Wingdings" panose="05000000000000000000" pitchFamily="2" charset="2"/>
                  </a:rPr>
                  <a:t>field</a:t>
                </a:r>
                <a:r>
                  <a:rPr lang="da-DK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a-DK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𝑮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·</m:t>
                        </m:r>
                        <m:sSub>
                          <m:sSubPr>
                            <m:ctrlPr>
                              <a:rPr lang="da-DK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a-DK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𝒓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da-DK" b="0" dirty="0">
                  <a:sym typeface="Wingdings" panose="05000000000000000000" pitchFamily="2" charset="2"/>
                </a:endParaRPr>
              </a:p>
              <a:p>
                <a:pPr lvl="2"/>
                <a:r>
                  <a:rPr lang="da-DK" dirty="0" err="1">
                    <a:sym typeface="Wingdings" panose="05000000000000000000" pitchFamily="2" charset="2"/>
                  </a:rPr>
                  <a:t>Where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i="1" dirty="0">
                    <a:sym typeface="Wingdings" panose="05000000000000000000" pitchFamily="2" charset="2"/>
                  </a:rPr>
                  <a:t>w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are</a:t>
                </a:r>
                <a:r>
                  <a:rPr lang="da-DK" dirty="0">
                    <a:sym typeface="Wingdings" panose="05000000000000000000" pitchFamily="2" charset="2"/>
                  </a:rPr>
                  <a:t> Wnt9b </a:t>
                </a:r>
                <a:r>
                  <a:rPr lang="da-DK" dirty="0" err="1">
                    <a:sym typeface="Wingdings" panose="05000000000000000000" pitchFamily="2" charset="2"/>
                  </a:rPr>
                  <a:t>sampled</a:t>
                </a:r>
                <a:r>
                  <a:rPr lang="da-DK" dirty="0">
                    <a:sym typeface="Wingdings" panose="05000000000000000000" pitchFamily="2" charset="2"/>
                  </a:rPr>
                  <a:t> at </a:t>
                </a:r>
                <a:r>
                  <a:rPr lang="da-DK" dirty="0" err="1">
                    <a:sym typeface="Wingdings" panose="05000000000000000000" pitchFamily="2" charset="2"/>
                  </a:rPr>
                  <a:t>cell</a:t>
                </a:r>
                <a:r>
                  <a:rPr lang="da-DK" dirty="0">
                    <a:sym typeface="Wingdings" panose="05000000000000000000" pitchFamily="2" charset="2"/>
                  </a:rPr>
                  <a:t> position</a:t>
                </a:r>
              </a:p>
              <a:p>
                <a:pPr lvl="1"/>
                <a:r>
                  <a:rPr lang="da-DK" dirty="0" err="1">
                    <a:sym typeface="Wingdings" panose="05000000000000000000" pitchFamily="2" charset="2"/>
                  </a:rPr>
                  <a:t>Added</a:t>
                </a:r>
                <a:r>
                  <a:rPr lang="da-DK" dirty="0">
                    <a:sym typeface="Wingdings" panose="05000000000000000000" pitchFamily="2" charset="2"/>
                  </a:rPr>
                  <a:t> potential: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𝑉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𝑊𝑁𝑇</m:t>
                        </m:r>
                      </m:sup>
                    </m:sSubSup>
                  </m:oMath>
                </a14:m>
                <a:r>
                  <a:rPr lang="da-DK" dirty="0">
                    <a:sym typeface="Wingdings" panose="05000000000000000000" pitchFamily="2" charset="2"/>
                  </a:rPr>
                  <a:t> =</a:t>
                </a: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1D3690E-6834-196C-8F42-E081415A1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3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Billede 6">
            <a:extLst>
              <a:ext uri="{FF2B5EF4-FFF2-40B4-BE49-F238E27FC236}">
                <a16:creationId xmlns:a16="http://schemas.microsoft.com/office/drawing/2014/main" id="{1C51C815-3563-1745-2F08-A8FFEA147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285" y="5553177"/>
            <a:ext cx="3327974" cy="48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4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71003-2A79-B492-4108-44EC0081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for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troubles</a:t>
            </a:r>
            <a:r>
              <a:rPr lang="da-DK" dirty="0"/>
              <a:t>?</a:t>
            </a:r>
          </a:p>
        </p:txBody>
      </p:sp>
      <p:pic>
        <p:nvPicPr>
          <p:cNvPr id="4" name="vivo_vid">
            <a:hlinkClick r:id="" action="ppaction://media"/>
            <a:extLst>
              <a:ext uri="{FF2B5EF4-FFF2-40B4-BE49-F238E27FC236}">
                <a16:creationId xmlns:a16="http://schemas.microsoft.com/office/drawing/2014/main" id="{B736B685-C109-CD54-8E75-97695AB763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2" y="1854808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2322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33FBC-461E-B4F5-D8A8-A0FAA6CA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for out </a:t>
            </a:r>
            <a:r>
              <a:rPr lang="da-DK" dirty="0" err="1"/>
              <a:t>troubles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C953929-E181-7AEF-CB75-139D3A13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a-DK" dirty="0" err="1"/>
              <a:t>Something</a:t>
            </a:r>
            <a:r>
              <a:rPr lang="da-DK" dirty="0"/>
              <a:t> </a:t>
            </a:r>
            <a:r>
              <a:rPr lang="da-DK" dirty="0" err="1"/>
              <a:t>seems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missing: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Boundary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conditions</a:t>
            </a:r>
            <a:r>
              <a:rPr lang="da-DK" dirty="0">
                <a:sym typeface="Wingdings" panose="05000000000000000000" pitchFamily="2" charset="2"/>
              </a:rPr>
              <a:t> (</a:t>
            </a:r>
            <a:r>
              <a:rPr lang="da-DK" dirty="0" err="1">
                <a:sym typeface="Wingdings" panose="05000000000000000000" pitchFamily="2" charset="2"/>
              </a:rPr>
              <a:t>Stroma</a:t>
            </a:r>
            <a:r>
              <a:rPr lang="da-DK" dirty="0">
                <a:sym typeface="Wingdings" panose="05000000000000000000" pitchFamily="2" charset="2"/>
              </a:rPr>
              <a:t>)</a:t>
            </a:r>
          </a:p>
          <a:p>
            <a:r>
              <a:rPr lang="da-DK" dirty="0" err="1">
                <a:sym typeface="Wingdings" panose="05000000000000000000" pitchFamily="2" charset="2"/>
              </a:rPr>
              <a:t>Implemented</a:t>
            </a:r>
            <a:r>
              <a:rPr lang="da-DK" dirty="0">
                <a:sym typeface="Wingdings" panose="05000000000000000000" pitchFamily="2" charset="2"/>
              </a:rPr>
              <a:t> as </a:t>
            </a:r>
            <a:r>
              <a:rPr lang="da-DK" dirty="0" err="1">
                <a:sym typeface="Wingdings" panose="05000000000000000000" pitchFamily="2" charset="2"/>
              </a:rPr>
              <a:t>hookean</a:t>
            </a:r>
            <a:r>
              <a:rPr lang="da-DK" dirty="0">
                <a:sym typeface="Wingdings" panose="05000000000000000000" pitchFamily="2" charset="2"/>
              </a:rPr>
              <a:t> potentials in a </a:t>
            </a:r>
            <a:r>
              <a:rPr lang="da-DK" dirty="0" err="1">
                <a:sym typeface="Wingdings" panose="05000000000000000000" pitchFamily="2" charset="2"/>
              </a:rPr>
              <a:t>cube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around</a:t>
            </a:r>
            <a:r>
              <a:rPr lang="da-DK" dirty="0">
                <a:sym typeface="Wingdings" panose="05000000000000000000" pitchFamily="2" charset="2"/>
              </a:rPr>
              <a:t> the </a:t>
            </a:r>
            <a:r>
              <a:rPr lang="da-DK" dirty="0" err="1">
                <a:sym typeface="Wingdings" panose="05000000000000000000" pitchFamily="2" charset="2"/>
              </a:rPr>
              <a:t>forming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nephron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FF344E0-08C2-36A2-D7C4-99E5B3FD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4879"/>
            <a:ext cx="47625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2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351773-7A4A-D80D-BFCA-9A2D66E3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a-DK" sz="5400"/>
              <a:t>What is a nephron even?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461220-D033-4F66-C62E-55D902F84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a-DK" sz="2200" dirty="0" err="1"/>
              <a:t>Functional</a:t>
            </a:r>
            <a:r>
              <a:rPr lang="da-DK" sz="2200" dirty="0"/>
              <a:t> unit of the </a:t>
            </a:r>
            <a:r>
              <a:rPr lang="da-DK" sz="2200" dirty="0" err="1"/>
              <a:t>kidney</a:t>
            </a:r>
            <a:endParaRPr lang="da-DK" sz="2200" dirty="0"/>
          </a:p>
          <a:p>
            <a:r>
              <a:rPr lang="da-DK" sz="2200" dirty="0"/>
              <a:t>Filters </a:t>
            </a:r>
            <a:r>
              <a:rPr lang="da-DK" sz="2200" dirty="0" err="1"/>
              <a:t>toxins</a:t>
            </a:r>
            <a:r>
              <a:rPr lang="da-DK" sz="2200" dirty="0"/>
              <a:t> and </a:t>
            </a:r>
            <a:r>
              <a:rPr lang="da-DK" sz="2200" dirty="0" err="1"/>
              <a:t>metabolic</a:t>
            </a:r>
            <a:r>
              <a:rPr lang="da-DK" sz="2200" dirty="0"/>
              <a:t> </a:t>
            </a:r>
            <a:r>
              <a:rPr lang="da-DK" sz="2200" dirty="0" err="1"/>
              <a:t>waste</a:t>
            </a:r>
            <a:r>
              <a:rPr lang="da-DK" sz="2200" dirty="0"/>
              <a:t> from the </a:t>
            </a:r>
            <a:r>
              <a:rPr lang="da-DK" sz="2200" dirty="0" err="1"/>
              <a:t>blood</a:t>
            </a:r>
            <a:r>
              <a:rPr lang="da-DK" sz="2200" dirty="0"/>
              <a:t> and </a:t>
            </a:r>
            <a:r>
              <a:rPr lang="da-DK" sz="2200" dirty="0" err="1"/>
              <a:t>secrets</a:t>
            </a:r>
            <a:r>
              <a:rPr lang="da-DK" sz="2200" dirty="0"/>
              <a:t> it as urin</a:t>
            </a:r>
          </a:p>
          <a:p>
            <a:r>
              <a:rPr lang="da-DK" sz="2200" dirty="0" err="1"/>
              <a:t>About</a:t>
            </a:r>
            <a:r>
              <a:rPr lang="da-DK" sz="2200" dirty="0"/>
              <a:t> a million in the human </a:t>
            </a:r>
            <a:r>
              <a:rPr lang="da-DK" sz="2200" dirty="0" err="1"/>
              <a:t>kidney</a:t>
            </a:r>
            <a:r>
              <a:rPr lang="da-DK" sz="2200" dirty="0"/>
              <a:t> and (</a:t>
            </a:r>
            <a:r>
              <a:rPr lang="da-DK" sz="2200" dirty="0" err="1"/>
              <a:t>almost</a:t>
            </a:r>
            <a:r>
              <a:rPr lang="da-DK" sz="2200" dirty="0"/>
              <a:t>) all </a:t>
            </a:r>
            <a:r>
              <a:rPr lang="da-DK" sz="2200" dirty="0" err="1"/>
              <a:t>are</a:t>
            </a:r>
            <a:r>
              <a:rPr lang="da-DK" sz="2200" dirty="0"/>
              <a:t> made </a:t>
            </a:r>
            <a:r>
              <a:rPr lang="da-DK" sz="2200" dirty="0" err="1"/>
              <a:t>before</a:t>
            </a:r>
            <a:r>
              <a:rPr lang="da-DK" sz="2200" dirty="0"/>
              <a:t> </a:t>
            </a:r>
            <a:r>
              <a:rPr lang="da-DK" sz="2200" dirty="0" err="1"/>
              <a:t>birth</a:t>
            </a:r>
            <a:endParaRPr lang="da-DK" sz="2200" dirty="0"/>
          </a:p>
          <a:p>
            <a:pPr lvl="1"/>
            <a:r>
              <a:rPr lang="da-DK" sz="1800" dirty="0"/>
              <a:t>(</a:t>
            </a:r>
            <a:r>
              <a:rPr lang="da-DK" sz="1800" dirty="0" err="1"/>
              <a:t>We</a:t>
            </a:r>
            <a:r>
              <a:rPr lang="da-DK" sz="1800" dirty="0"/>
              <a:t> </a:t>
            </a:r>
            <a:r>
              <a:rPr lang="da-DK" sz="1800" dirty="0" err="1"/>
              <a:t>really</a:t>
            </a:r>
            <a:r>
              <a:rPr lang="da-DK" sz="1800" dirty="0"/>
              <a:t> </a:t>
            </a:r>
            <a:r>
              <a:rPr lang="da-DK" sz="1800" dirty="0" err="1"/>
              <a:t>really</a:t>
            </a:r>
            <a:r>
              <a:rPr lang="da-DK" sz="1800" dirty="0"/>
              <a:t> </a:t>
            </a:r>
            <a:r>
              <a:rPr lang="da-DK" sz="1800" dirty="0" err="1"/>
              <a:t>really</a:t>
            </a:r>
            <a:r>
              <a:rPr lang="da-DK" sz="1800" dirty="0"/>
              <a:t> </a:t>
            </a:r>
            <a:r>
              <a:rPr lang="da-DK" sz="1800" dirty="0" err="1"/>
              <a:t>wanna</a:t>
            </a:r>
            <a:r>
              <a:rPr lang="da-DK" sz="1800" dirty="0"/>
              <a:t> </a:t>
            </a:r>
            <a:r>
              <a:rPr lang="da-DK" sz="1800" dirty="0" err="1"/>
              <a:t>know</a:t>
            </a:r>
            <a:r>
              <a:rPr lang="da-DK" sz="1800" dirty="0"/>
              <a:t> </a:t>
            </a:r>
            <a:r>
              <a:rPr lang="da-DK" sz="1800" dirty="0" err="1"/>
              <a:t>how</a:t>
            </a:r>
            <a:r>
              <a:rPr lang="da-DK" sz="1800" dirty="0"/>
              <a:t> to </a:t>
            </a:r>
            <a:r>
              <a:rPr lang="da-DK" sz="1800" dirty="0" err="1"/>
              <a:t>make</a:t>
            </a:r>
            <a:r>
              <a:rPr lang="da-DK" sz="1800" dirty="0"/>
              <a:t> more)</a:t>
            </a:r>
          </a:p>
          <a:p>
            <a:endParaRPr lang="da-DK" sz="2200" dirty="0"/>
          </a:p>
        </p:txBody>
      </p:sp>
      <p:pic>
        <p:nvPicPr>
          <p:cNvPr id="1026" name="Picture 2" descr="Nephron structure and different parts of a Nephron vector illustration  Stock-vektor | Adobe Stock">
            <a:extLst>
              <a:ext uri="{FF2B5EF4-FFF2-40B4-BE49-F238E27FC236}">
                <a16:creationId xmlns:a16="http://schemas.microsoft.com/office/drawing/2014/main" id="{B17A947D-31AA-D9DD-00B5-2FEF2F013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585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6AC32-6FA7-3C5A-DA41-8A1ADE72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… New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3AFECC-EB23-9419-44B0-54D074451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a-DK" dirty="0" err="1"/>
              <a:t>Recruitment</a:t>
            </a:r>
            <a:r>
              <a:rPr lang="da-DK" dirty="0"/>
              <a:t> </a:t>
            </a:r>
            <a:r>
              <a:rPr lang="da-DK" dirty="0" err="1"/>
              <a:t>doesn’t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as </a:t>
            </a:r>
            <a:r>
              <a:rPr lang="da-DK" dirty="0" err="1"/>
              <a:t>before</a:t>
            </a:r>
            <a:r>
              <a:rPr lang="da-DK" dirty="0"/>
              <a:t>.</a:t>
            </a:r>
          </a:p>
          <a:p>
            <a:r>
              <a:rPr lang="da-DK" dirty="0"/>
              <a:t>New </a:t>
            </a:r>
            <a:r>
              <a:rPr lang="da-DK" dirty="0" err="1"/>
              <a:t>chemoattraction</a:t>
            </a:r>
            <a:r>
              <a:rPr lang="da-DK" dirty="0"/>
              <a:t> is </a:t>
            </a:r>
            <a:r>
              <a:rPr lang="da-DK" dirty="0" err="1"/>
              <a:t>implemented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the stage 1 </a:t>
            </a:r>
            <a:r>
              <a:rPr lang="da-DK" dirty="0" err="1"/>
              <a:t>activated</a:t>
            </a:r>
            <a:r>
              <a:rPr lang="da-DK" dirty="0"/>
              <a:t> NPC and the end of the </a:t>
            </a:r>
            <a:r>
              <a:rPr lang="da-DK" dirty="0" err="1"/>
              <a:t>forming</a:t>
            </a:r>
            <a:r>
              <a:rPr lang="da-DK" dirty="0"/>
              <a:t> </a:t>
            </a:r>
            <a:r>
              <a:rPr lang="da-DK" dirty="0" err="1"/>
              <a:t>nephron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5642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DCEA47-812E-F739-4BE3-A11F9FDA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a-DK" sz="5000"/>
              <a:t>Results - Qualitatively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E49471-30B5-8CDB-F68C-F3D5617DE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Comparison with Six1 expression from earlier. </a:t>
            </a:r>
          </a:p>
        </p:txBody>
      </p:sp>
      <p:pic>
        <p:nvPicPr>
          <p:cNvPr id="4" name="test">
            <a:hlinkClick r:id="" action="ppaction://media"/>
            <a:extLst>
              <a:ext uri="{FF2B5EF4-FFF2-40B4-BE49-F238E27FC236}">
                <a16:creationId xmlns:a16="http://schemas.microsoft.com/office/drawing/2014/main" id="{D6045C66-4C9A-C1C1-2180-825B18F249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7396" y="640080"/>
            <a:ext cx="446227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5E1C3-0E17-5D33-8F32-36672FAE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r>
              <a:rPr lang="da-DK" dirty="0"/>
              <a:t> </a:t>
            </a:r>
            <a:r>
              <a:rPr lang="da-DK" dirty="0" err="1"/>
              <a:t>Quantitatively</a:t>
            </a:r>
            <a:endParaRPr lang="da-DK" dirty="0"/>
          </a:p>
        </p:txBody>
      </p:sp>
      <p:pic>
        <p:nvPicPr>
          <p:cNvPr id="5" name="Pladsholder til indhold 4" descr="Et billede, der indeholder tekst, diagram, Kurve, skærmbillede&#10;&#10;Automatisk genereret beskrivelse">
            <a:extLst>
              <a:ext uri="{FF2B5EF4-FFF2-40B4-BE49-F238E27FC236}">
                <a16:creationId xmlns:a16="http://schemas.microsoft.com/office/drawing/2014/main" id="{7DC95792-8C33-ED88-F8D7-42194242D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1345"/>
            <a:ext cx="6091873" cy="4351338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BC2B6ACF-658B-561B-14CA-97A17044D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89" y="1541615"/>
            <a:ext cx="2607411" cy="244186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FB6FD72-91E2-AA25-A84A-B3ACF0E3B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88" y="3797014"/>
            <a:ext cx="3057525" cy="282892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3E7E4656-43B0-1F8C-7B7A-D563D2FE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142" y="1690688"/>
            <a:ext cx="2783738" cy="2112519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631945C0-0289-E626-0DCC-E4BF93BE8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983" y="4319029"/>
            <a:ext cx="2723230" cy="16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9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374976-5D15-4DA3-ED0B-347D697C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How does this nephron-thing come to be?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uman metanephric kidney development. All frames are annotated with the...  | Download Scientific Diagram">
            <a:extLst>
              <a:ext uri="{FF2B5EF4-FFF2-40B4-BE49-F238E27FC236}">
                <a16:creationId xmlns:a16="http://schemas.microsoft.com/office/drawing/2014/main" id="{56DBEA39-6A8C-D93D-B9C8-1CEBC2A921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0" r="2778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849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FA008-5D46-54EC-58E2-C1EC9948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 types 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change</a:t>
            </a:r>
            <a:endParaRPr lang="da-DK" dirty="0"/>
          </a:p>
        </p:txBody>
      </p:sp>
      <p:pic>
        <p:nvPicPr>
          <p:cNvPr id="5" name="Pladsholder til indhold 4" descr="Et billede, der indeholder tekst, skærmbillede, tegneserie&#10;&#10;Automatisk genereret beskrivelse">
            <a:extLst>
              <a:ext uri="{FF2B5EF4-FFF2-40B4-BE49-F238E27FC236}">
                <a16:creationId xmlns:a16="http://schemas.microsoft.com/office/drawing/2014/main" id="{CE5E3824-39EE-191B-5124-8CD2A9E1C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53" y="1290544"/>
            <a:ext cx="10202694" cy="5460452"/>
          </a:xfrm>
        </p:spPr>
      </p:pic>
    </p:spTree>
    <p:extLst>
      <p:ext uri="{BB962C8B-B14F-4D97-AF65-F5344CB8AC3E}">
        <p14:creationId xmlns:p14="http://schemas.microsoft.com/office/powerpoint/2010/main" val="170975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E61769-C533-3744-6BC5-9BB7FFC6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The gradual recruitment model</a:t>
            </a:r>
            <a:endParaRPr lang="da-DK" dirty="0"/>
          </a:p>
        </p:txBody>
      </p:sp>
      <p:pic>
        <p:nvPicPr>
          <p:cNvPr id="5" name="Pladsholder til indhold 4" descr="Et billede, der indeholder tekst, skærmbillede, diagram, mønster&#10;&#10;Automatisk genereret beskrivelse">
            <a:extLst>
              <a:ext uri="{FF2B5EF4-FFF2-40B4-BE49-F238E27FC236}">
                <a16:creationId xmlns:a16="http://schemas.microsoft.com/office/drawing/2014/main" id="{B2049F7B-E83A-CDA3-1D91-5BFA4B47F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22" y="1825625"/>
            <a:ext cx="10138555" cy="4351338"/>
          </a:xfrm>
        </p:spPr>
      </p:pic>
    </p:spTree>
    <p:extLst>
      <p:ext uri="{BB962C8B-B14F-4D97-AF65-F5344CB8AC3E}">
        <p14:creationId xmlns:p14="http://schemas.microsoft.com/office/powerpoint/2010/main" val="361104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C21382-DC43-2F56-109C-32260E27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The gradual recruitment model (but real)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7E8A283-06A5-FD69-56F6-326C6C49F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E0D753C-3704-C51B-54A4-0AF0B703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690688"/>
            <a:ext cx="120872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19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7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A74CFE-8A9B-7AD1-35CC-00078CE7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da-DK" sz="3400" dirty="0"/>
              <a:t>How do the </a:t>
            </a:r>
            <a:r>
              <a:rPr lang="da-DK" sz="3400" dirty="0" err="1"/>
              <a:t>cells</a:t>
            </a:r>
            <a:r>
              <a:rPr lang="da-DK" sz="3400" dirty="0"/>
              <a:t> </a:t>
            </a:r>
            <a:r>
              <a:rPr lang="da-DK" sz="3400" dirty="0" err="1"/>
              <a:t>know</a:t>
            </a:r>
            <a:r>
              <a:rPr lang="da-DK" sz="3400" dirty="0"/>
              <a:t> </a:t>
            </a:r>
            <a:r>
              <a:rPr lang="da-DK" sz="3400" dirty="0" err="1"/>
              <a:t>when</a:t>
            </a:r>
            <a:r>
              <a:rPr lang="da-DK" sz="3400" dirty="0"/>
              <a:t> to </a:t>
            </a:r>
            <a:r>
              <a:rPr lang="da-DK" sz="3400" dirty="0" err="1"/>
              <a:t>change</a:t>
            </a:r>
            <a:r>
              <a:rPr lang="da-DK" sz="3400" dirty="0"/>
              <a:t>?</a:t>
            </a:r>
          </a:p>
        </p:txBody>
      </p:sp>
      <p:sp>
        <p:nvSpPr>
          <p:cNvPr id="3085" name="Rectangle 308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9DFEA0C-26F2-940A-5D99-EF214ECDA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da-DK" sz="2200" dirty="0"/>
              <a:t>Wnt9b</a:t>
            </a:r>
          </a:p>
          <a:p>
            <a:r>
              <a:rPr lang="da-DK" sz="2200" dirty="0" err="1"/>
              <a:t>Secreted</a:t>
            </a:r>
            <a:r>
              <a:rPr lang="da-DK" sz="2200" dirty="0"/>
              <a:t> by the stalk </a:t>
            </a:r>
            <a:r>
              <a:rPr lang="da-DK" sz="2200" dirty="0" err="1"/>
              <a:t>early</a:t>
            </a:r>
            <a:r>
              <a:rPr lang="da-DK" sz="2200" dirty="0"/>
              <a:t> and the stalk + </a:t>
            </a:r>
            <a:r>
              <a:rPr lang="da-DK" sz="2200" dirty="0" err="1"/>
              <a:t>horizontal</a:t>
            </a:r>
            <a:r>
              <a:rPr lang="da-DK" sz="2200" dirty="0"/>
              <a:t> </a:t>
            </a:r>
            <a:r>
              <a:rPr lang="da-DK" sz="2200" dirty="0" err="1"/>
              <a:t>epithelium</a:t>
            </a:r>
            <a:r>
              <a:rPr lang="da-DK" sz="2200" dirty="0"/>
              <a:t> </a:t>
            </a:r>
            <a:r>
              <a:rPr lang="da-DK" sz="2200" dirty="0" err="1"/>
              <a:t>later</a:t>
            </a:r>
            <a:endParaRPr lang="da-DK" sz="2200" dirty="0"/>
          </a:p>
          <a:p>
            <a:r>
              <a:rPr lang="da-DK" sz="2200" dirty="0" err="1"/>
              <a:t>Regulates</a:t>
            </a:r>
            <a:r>
              <a:rPr lang="da-DK" sz="2200" dirty="0"/>
              <a:t> differentiation and </a:t>
            </a:r>
            <a:r>
              <a:rPr lang="da-DK" sz="2200" dirty="0" err="1"/>
              <a:t>proliferation</a:t>
            </a:r>
            <a:endParaRPr lang="da-DK" sz="2200" dirty="0"/>
          </a:p>
          <a:p>
            <a:r>
              <a:rPr lang="da-DK" sz="2200" dirty="0" err="1"/>
              <a:t>Concentration</a:t>
            </a:r>
            <a:r>
              <a:rPr lang="da-DK" sz="2200" dirty="0"/>
              <a:t> </a:t>
            </a:r>
            <a:r>
              <a:rPr lang="da-DK" sz="2200" dirty="0" err="1"/>
              <a:t>highest</a:t>
            </a:r>
            <a:r>
              <a:rPr lang="da-DK" sz="2200" dirty="0"/>
              <a:t> in the ‘</a:t>
            </a:r>
            <a:r>
              <a:rPr lang="da-DK" sz="2200" dirty="0" err="1"/>
              <a:t>armpit</a:t>
            </a:r>
            <a:r>
              <a:rPr lang="da-DK" sz="2200" dirty="0"/>
              <a:t>’</a:t>
            </a:r>
          </a:p>
        </p:txBody>
      </p:sp>
      <p:pic>
        <p:nvPicPr>
          <p:cNvPr id="3074" name="Picture 2" descr="Wnt9b Plays a Central Role in the Regulation of Mesenchymal to Epithelial  Transitions Underlying Organogenesis of the Mammalian Urogenital System -  ScienceDirect">
            <a:extLst>
              <a:ext uri="{FF2B5EF4-FFF2-40B4-BE49-F238E27FC236}">
                <a16:creationId xmlns:a16="http://schemas.microsoft.com/office/drawing/2014/main" id="{0A44940A-6670-C261-5321-4D94FB3C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9181" y="991443"/>
            <a:ext cx="6117080" cy="545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79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70C771-D0CA-A877-18F2-73DFD293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a-DK" sz="4600"/>
              <a:t>Cool – Now how do we model this?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9984C7-B569-2A42-40A6-1D8537E87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da-DK" sz="2000" dirty="0" err="1"/>
              <a:t>Wait</a:t>
            </a:r>
            <a:r>
              <a:rPr lang="da-DK" sz="2000" dirty="0"/>
              <a:t>!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need</a:t>
            </a:r>
            <a:r>
              <a:rPr lang="da-DK" sz="2000" dirty="0"/>
              <a:t> to talk </a:t>
            </a:r>
            <a:r>
              <a:rPr lang="da-DK" sz="2000" dirty="0" err="1"/>
              <a:t>about</a:t>
            </a:r>
            <a:r>
              <a:rPr lang="da-DK" sz="2000" dirty="0"/>
              <a:t> </a:t>
            </a:r>
            <a:r>
              <a:rPr lang="da-DK" sz="2000" dirty="0" err="1"/>
              <a:t>cell</a:t>
            </a:r>
            <a:r>
              <a:rPr lang="da-DK" sz="2000" dirty="0"/>
              <a:t> </a:t>
            </a:r>
            <a:r>
              <a:rPr lang="da-DK" sz="2000" dirty="0" err="1"/>
              <a:t>polarity</a:t>
            </a:r>
            <a:r>
              <a:rPr lang="da-DK" sz="2000" dirty="0"/>
              <a:t>!</a:t>
            </a:r>
          </a:p>
          <a:p>
            <a:r>
              <a:rPr lang="da-DK" sz="2000" dirty="0" err="1"/>
              <a:t>Apico</a:t>
            </a:r>
            <a:r>
              <a:rPr lang="da-DK" sz="2000" dirty="0"/>
              <a:t>-basal </a:t>
            </a:r>
            <a:r>
              <a:rPr lang="da-DK" sz="2000" dirty="0" err="1"/>
              <a:t>polarity</a:t>
            </a:r>
            <a:r>
              <a:rPr lang="da-DK" sz="2000" dirty="0"/>
              <a:t> (”in-out </a:t>
            </a:r>
            <a:r>
              <a:rPr lang="da-DK" sz="2000" dirty="0" err="1"/>
              <a:t>polarity</a:t>
            </a:r>
            <a:r>
              <a:rPr lang="da-DK" sz="2000" dirty="0"/>
              <a:t>”)</a:t>
            </a:r>
          </a:p>
          <a:p>
            <a:pPr lvl="1"/>
            <a:r>
              <a:rPr lang="da-DK" sz="2000" dirty="0" err="1"/>
              <a:t>Apical</a:t>
            </a:r>
            <a:r>
              <a:rPr lang="da-DK" sz="2000" dirty="0"/>
              <a:t> </a:t>
            </a:r>
            <a:r>
              <a:rPr lang="da-DK" sz="2000" dirty="0" err="1"/>
              <a:t>membrane</a:t>
            </a:r>
            <a:r>
              <a:rPr lang="da-DK" sz="2000" dirty="0"/>
              <a:t> </a:t>
            </a:r>
            <a:r>
              <a:rPr lang="da-DK" sz="2000" dirty="0" err="1"/>
              <a:t>pointing</a:t>
            </a:r>
            <a:r>
              <a:rPr lang="da-DK" sz="2000" dirty="0"/>
              <a:t> </a:t>
            </a:r>
            <a:r>
              <a:rPr lang="da-DK" sz="2000" dirty="0" err="1"/>
              <a:t>outwards</a:t>
            </a:r>
            <a:r>
              <a:rPr lang="da-DK" sz="2000" dirty="0"/>
              <a:t> from body or </a:t>
            </a:r>
            <a:r>
              <a:rPr lang="da-DK" sz="2000" dirty="0" err="1"/>
              <a:t>into</a:t>
            </a:r>
            <a:r>
              <a:rPr lang="da-DK" sz="2000" dirty="0"/>
              <a:t> lumen</a:t>
            </a:r>
          </a:p>
          <a:p>
            <a:r>
              <a:rPr lang="da-DK" sz="2000" dirty="0" err="1"/>
              <a:t>Planar</a:t>
            </a:r>
            <a:r>
              <a:rPr lang="da-DK" sz="2000" dirty="0"/>
              <a:t> </a:t>
            </a:r>
            <a:r>
              <a:rPr lang="da-DK" sz="2000" dirty="0" err="1"/>
              <a:t>cell</a:t>
            </a:r>
            <a:r>
              <a:rPr lang="da-DK" sz="2000" dirty="0"/>
              <a:t> </a:t>
            </a:r>
            <a:r>
              <a:rPr lang="da-DK" sz="2000" dirty="0" err="1"/>
              <a:t>polarity</a:t>
            </a:r>
            <a:r>
              <a:rPr lang="da-DK" sz="2000" dirty="0"/>
              <a:t> (”</a:t>
            </a:r>
            <a:r>
              <a:rPr lang="da-DK" sz="2000" dirty="0" err="1"/>
              <a:t>Armhair</a:t>
            </a:r>
            <a:r>
              <a:rPr lang="da-DK" sz="2000" dirty="0"/>
              <a:t> </a:t>
            </a:r>
            <a:r>
              <a:rPr lang="da-DK" sz="2000" dirty="0" err="1"/>
              <a:t>polarity</a:t>
            </a:r>
            <a:r>
              <a:rPr lang="da-DK" sz="2000" dirty="0"/>
              <a:t>”)</a:t>
            </a:r>
          </a:p>
          <a:p>
            <a:pPr lvl="1"/>
            <a:r>
              <a:rPr lang="da-DK" sz="2000" dirty="0" err="1"/>
              <a:t>Orthogonal</a:t>
            </a:r>
            <a:r>
              <a:rPr lang="da-DK" sz="2000" dirty="0"/>
              <a:t> to ABP</a:t>
            </a:r>
          </a:p>
          <a:p>
            <a:pPr lvl="1"/>
            <a:r>
              <a:rPr lang="da-DK" sz="2000" dirty="0" err="1"/>
              <a:t>Dictates</a:t>
            </a:r>
            <a:r>
              <a:rPr lang="da-DK" sz="2000" dirty="0"/>
              <a:t> finer </a:t>
            </a:r>
            <a:r>
              <a:rPr lang="da-DK" sz="2000" dirty="0" err="1"/>
              <a:t>structures</a:t>
            </a:r>
            <a:r>
              <a:rPr lang="da-DK" sz="2000" dirty="0"/>
              <a:t> </a:t>
            </a:r>
            <a:r>
              <a:rPr lang="da-DK" sz="2000" dirty="0" err="1"/>
              <a:t>such</a:t>
            </a:r>
            <a:r>
              <a:rPr lang="da-DK" sz="2000" dirty="0"/>
              <a:t> as </a:t>
            </a:r>
            <a:r>
              <a:rPr lang="da-DK" sz="2000" dirty="0" err="1"/>
              <a:t>armhair</a:t>
            </a:r>
            <a:r>
              <a:rPr lang="da-DK" sz="2000" dirty="0"/>
              <a:t> and </a:t>
            </a:r>
            <a:r>
              <a:rPr lang="da-DK" sz="2000" dirty="0" err="1"/>
              <a:t>fishscale</a:t>
            </a:r>
            <a:r>
              <a:rPr lang="da-DK" sz="2000" dirty="0"/>
              <a:t> </a:t>
            </a:r>
            <a:r>
              <a:rPr lang="da-DK" sz="2000" dirty="0" err="1"/>
              <a:t>direction</a:t>
            </a:r>
            <a:endParaRPr lang="da-DK" sz="2000" dirty="0"/>
          </a:p>
          <a:p>
            <a:pPr lvl="1"/>
            <a:r>
              <a:rPr lang="da-DK" sz="2000" dirty="0" err="1"/>
              <a:t>Important</a:t>
            </a:r>
            <a:r>
              <a:rPr lang="da-DK" sz="2000" dirty="0"/>
              <a:t> in tubes</a:t>
            </a:r>
          </a:p>
          <a:p>
            <a:pPr marL="457200" lvl="1" indent="0">
              <a:buNone/>
            </a:pPr>
            <a:endParaRPr lang="da-DK" sz="2000" dirty="0"/>
          </a:p>
          <a:p>
            <a:endParaRPr lang="da-DK" sz="20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15FBC9D-E891-4B1C-4830-1BC5B7A4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96" y="1095291"/>
            <a:ext cx="5458968" cy="46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7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A49BA-F992-7760-DB44-5288068E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This is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model it!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24F2583B-332F-FBDE-DCB6-48BFCD043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87161"/>
            <a:ext cx="4730277" cy="737294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BD74074F-B496-C5EE-05C9-0882AB54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42" y="1822950"/>
            <a:ext cx="4839786" cy="845183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0D54DB8-DCFB-E4EC-6ED3-5CF21906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42" y="2674566"/>
            <a:ext cx="3324225" cy="260032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8B974A4-F3EB-6202-6972-59AFF6F89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562" y="1897197"/>
            <a:ext cx="5153025" cy="3686175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CD204330-C2AE-B00C-0C73-32F59222C3EF}"/>
              </a:ext>
            </a:extLst>
          </p:cNvPr>
          <p:cNvSpPr txBox="1"/>
          <p:nvPr/>
        </p:nvSpPr>
        <p:spPr>
          <a:xfrm>
            <a:off x="838200" y="6123543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i="1" dirty="0"/>
              <a:t>p: </a:t>
            </a:r>
            <a:r>
              <a:rPr lang="da-DK" dirty="0" err="1"/>
              <a:t>Apicobasal</a:t>
            </a:r>
            <a:r>
              <a:rPr lang="da-DK" dirty="0"/>
              <a:t> </a:t>
            </a:r>
            <a:r>
              <a:rPr lang="da-DK" dirty="0" err="1"/>
              <a:t>polarity</a:t>
            </a:r>
            <a:r>
              <a:rPr lang="da-DK" dirty="0"/>
              <a:t>   ,   </a:t>
            </a:r>
            <a:r>
              <a:rPr lang="da-DK" b="1" i="1" dirty="0"/>
              <a:t>q</a:t>
            </a:r>
            <a:r>
              <a:rPr lang="da-DK" b="1" dirty="0"/>
              <a:t>:</a:t>
            </a:r>
            <a:r>
              <a:rPr lang="da-DK" dirty="0"/>
              <a:t> </a:t>
            </a:r>
            <a:r>
              <a:rPr lang="da-DK" dirty="0" err="1"/>
              <a:t>Planar</a:t>
            </a:r>
            <a:r>
              <a:rPr lang="da-DK" dirty="0"/>
              <a:t> </a:t>
            </a:r>
            <a:r>
              <a:rPr lang="da-DK" dirty="0" err="1"/>
              <a:t>cell</a:t>
            </a:r>
            <a:r>
              <a:rPr lang="da-DK" dirty="0"/>
              <a:t> </a:t>
            </a:r>
            <a:r>
              <a:rPr lang="da-DK" dirty="0" err="1"/>
              <a:t>polarity</a:t>
            </a:r>
            <a:r>
              <a:rPr lang="da-DK" b="1" i="1" dirty="0"/>
              <a:t> </a:t>
            </a:r>
            <a:endParaRPr lang="da-DK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F531C60B-3A60-C0DE-3B1A-017CF60E7FE0}"/>
              </a:ext>
            </a:extLst>
          </p:cNvPr>
          <p:cNvSpPr txBox="1"/>
          <p:nvPr/>
        </p:nvSpPr>
        <p:spPr>
          <a:xfrm>
            <a:off x="7093916" y="5583372"/>
            <a:ext cx="425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Cells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interact</a:t>
            </a:r>
            <a:r>
              <a:rPr lang="da-DK" dirty="0"/>
              <a:t> with </a:t>
            </a:r>
            <a:r>
              <a:rPr lang="da-DK" dirty="0" err="1"/>
              <a:t>voronoi</a:t>
            </a:r>
            <a:r>
              <a:rPr lang="da-DK" dirty="0"/>
              <a:t> </a:t>
            </a:r>
            <a:r>
              <a:rPr lang="da-DK" dirty="0" err="1"/>
              <a:t>neighbors</a:t>
            </a:r>
            <a:endParaRPr lang="da-DK" dirty="0"/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294B06DA-9D78-DDA6-6A8B-9783EDDDE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120" y="5379865"/>
            <a:ext cx="42100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3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767</Words>
  <Application>Microsoft Office PowerPoint</Application>
  <PresentationFormat>Widescreen</PresentationFormat>
  <Paragraphs>85</Paragraphs>
  <Slides>22</Slides>
  <Notes>2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Cambria Math</vt:lpstr>
      <vt:lpstr>Wingdings</vt:lpstr>
      <vt:lpstr>Office-tema</vt:lpstr>
      <vt:lpstr>Modeling Early Nephrogenesis</vt:lpstr>
      <vt:lpstr>What is a nephron even?</vt:lpstr>
      <vt:lpstr>How does this nephron-thing come to be?</vt:lpstr>
      <vt:lpstr>Cell types and how they change</vt:lpstr>
      <vt:lpstr>The gradual recruitment model</vt:lpstr>
      <vt:lpstr>The gradual recruitment model (but real) </vt:lpstr>
      <vt:lpstr>How do the cells know when to change?</vt:lpstr>
      <vt:lpstr>Cool – Now how do we model this?</vt:lpstr>
      <vt:lpstr>This is how we model it!</vt:lpstr>
      <vt:lpstr>Intuition for the main model</vt:lpstr>
      <vt:lpstr>But we want to make vesicles and tubes!</vt:lpstr>
      <vt:lpstr>Let’s get to the actual modelling!</vt:lpstr>
      <vt:lpstr>Chemotaxis</vt:lpstr>
      <vt:lpstr>How do we get nephron-cells?</vt:lpstr>
      <vt:lpstr>What happens when an NPC is inducted? </vt:lpstr>
      <vt:lpstr>Does it work now?</vt:lpstr>
      <vt:lpstr>Final problem (… maybe?)</vt:lpstr>
      <vt:lpstr>What do we get for our troubles?</vt:lpstr>
      <vt:lpstr>What do we get for out troubles?</vt:lpstr>
      <vt:lpstr>… New problem</vt:lpstr>
      <vt:lpstr>Results - Qualitatively</vt:lpstr>
      <vt:lpstr>Results Quantitatively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Utecht</dc:creator>
  <cp:lastModifiedBy>Sebastian Utecht</cp:lastModifiedBy>
  <cp:revision>2</cp:revision>
  <dcterms:created xsi:type="dcterms:W3CDTF">2024-10-01T19:07:53Z</dcterms:created>
  <dcterms:modified xsi:type="dcterms:W3CDTF">2024-10-02T16:39:21Z</dcterms:modified>
</cp:coreProperties>
</file>